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22"/>
  </p:notesMasterIdLst>
  <p:sldIdLst>
    <p:sldId id="256" r:id="rId2"/>
    <p:sldId id="258" r:id="rId3"/>
    <p:sldId id="259" r:id="rId4"/>
    <p:sldId id="272" r:id="rId5"/>
    <p:sldId id="262" r:id="rId6"/>
    <p:sldId id="278" r:id="rId7"/>
    <p:sldId id="277" r:id="rId8"/>
    <p:sldId id="261" r:id="rId9"/>
    <p:sldId id="257" r:id="rId10"/>
    <p:sldId id="279" r:id="rId11"/>
    <p:sldId id="266" r:id="rId12"/>
    <p:sldId id="264" r:id="rId13"/>
    <p:sldId id="271" r:id="rId14"/>
    <p:sldId id="281" r:id="rId15"/>
    <p:sldId id="263" r:id="rId16"/>
    <p:sldId id="265" r:id="rId17"/>
    <p:sldId id="269" r:id="rId18"/>
    <p:sldId id="270" r:id="rId19"/>
    <p:sldId id="273" r:id="rId20"/>
    <p:sldId id="275" r:id="rId21"/>
  </p:sldIdLst>
  <p:sldSz cx="18288000" cy="10287000"/>
  <p:notesSz cx="6735763" cy="9866313"/>
  <p:embeddedFontLst>
    <p:embeddedFont>
      <p:font typeface="Dela Gothic One" panose="020B0604020202020204" charset="-128"/>
      <p:regular r:id="rId23"/>
    </p:embeddedFont>
    <p:embeddedFont>
      <p:font typeface="Arimo" panose="020B0604020202020204" charset="0"/>
      <p:bold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1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2072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8" name="Google Shape;5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3853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9" name="Google Shape;2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4" name="Google Shape;3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0" name="Google Shape;47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9" name="Google Shape;48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8087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9546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1404387" y="1378700"/>
            <a:ext cx="156057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5719413" y="64203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grpSp>
        <p:nvGrpSpPr>
          <p:cNvPr id="40" name="Google Shape;40;p5"/>
          <p:cNvGrpSpPr/>
          <p:nvPr/>
        </p:nvGrpSpPr>
        <p:grpSpPr>
          <a:xfrm>
            <a:off x="0" y="-144662"/>
            <a:ext cx="18288118" cy="1012785"/>
            <a:chOff x="0" y="-38100"/>
            <a:chExt cx="4816592" cy="266740"/>
          </a:xfrm>
        </p:grpSpPr>
        <p:sp>
          <p:nvSpPr>
            <p:cNvPr id="41" name="Google Shape;41;p5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42" name="Google Shape;42;p5"/>
            <p:cNvSpPr txBox="1"/>
            <p:nvPr/>
          </p:nvSpPr>
          <p:spPr>
            <a:xfrm>
              <a:off x="0" y="-38100"/>
              <a:ext cx="4816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oogle Shape;43;p5"/>
          <p:cNvGrpSpPr/>
          <p:nvPr/>
        </p:nvGrpSpPr>
        <p:grpSpPr>
          <a:xfrm>
            <a:off x="1028700" y="375041"/>
            <a:ext cx="338400" cy="167006"/>
            <a:chOff x="0" y="12700"/>
            <a:chExt cx="451200" cy="222674"/>
          </a:xfrm>
        </p:grpSpPr>
        <p:cxnSp>
          <p:nvCxnSpPr>
            <p:cNvPr id="44" name="Google Shape;44;p5"/>
            <p:cNvCxnSpPr/>
            <p:nvPr/>
          </p:nvCxnSpPr>
          <p:spPr>
            <a:xfrm>
              <a:off x="0" y="124037"/>
              <a:ext cx="451200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" name="Google Shape;45;p5"/>
            <p:cNvCxnSpPr/>
            <p:nvPr/>
          </p:nvCxnSpPr>
          <p:spPr>
            <a:xfrm>
              <a:off x="0" y="12700"/>
              <a:ext cx="451200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6" name="Google Shape;46;p5"/>
            <p:cNvCxnSpPr/>
            <p:nvPr/>
          </p:nvCxnSpPr>
          <p:spPr>
            <a:xfrm>
              <a:off x="0" y="235374"/>
              <a:ext cx="451200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7" name="Google Shape;47;p5"/>
          <p:cNvSpPr txBox="1"/>
          <p:nvPr/>
        </p:nvSpPr>
        <p:spPr>
          <a:xfrm>
            <a:off x="14316074" y="285983"/>
            <a:ext cx="836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SERVICE</a:t>
            </a:r>
            <a:endParaRPr/>
          </a:p>
        </p:txBody>
      </p:sp>
      <p:sp>
        <p:nvSpPr>
          <p:cNvPr id="48" name="Google Shape;48;p5"/>
          <p:cNvSpPr txBox="1"/>
          <p:nvPr/>
        </p:nvSpPr>
        <p:spPr>
          <a:xfrm>
            <a:off x="16328082" y="285983"/>
            <a:ext cx="931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CONTACT</a:t>
            </a:r>
            <a:endParaRPr/>
          </a:p>
        </p:txBody>
      </p:sp>
      <p:sp>
        <p:nvSpPr>
          <p:cNvPr id="49" name="Google Shape;49;p5"/>
          <p:cNvSpPr txBox="1"/>
          <p:nvPr/>
        </p:nvSpPr>
        <p:spPr>
          <a:xfrm>
            <a:off x="12467182" y="285983"/>
            <a:ext cx="677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ABOUT</a:t>
            </a:r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10715920" y="285983"/>
            <a:ext cx="571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HOME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1452725" y="1738650"/>
            <a:ext cx="13757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1"/>
          </p:nvPr>
        </p:nvSpPr>
        <p:spPr>
          <a:xfrm>
            <a:off x="2624375" y="4532750"/>
            <a:ext cx="6399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81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marL="2286000" lvl="4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marL="2743200" lvl="5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body" idx="2"/>
          </p:nvPr>
        </p:nvSpPr>
        <p:spPr>
          <a:xfrm>
            <a:off x="9264746" y="4532750"/>
            <a:ext cx="6399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81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marL="2286000" lvl="4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marL="2743200" lvl="5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grpSp>
        <p:nvGrpSpPr>
          <p:cNvPr id="55" name="Google Shape;55;p6"/>
          <p:cNvGrpSpPr/>
          <p:nvPr/>
        </p:nvGrpSpPr>
        <p:grpSpPr>
          <a:xfrm>
            <a:off x="0" y="-144662"/>
            <a:ext cx="18288118" cy="1012785"/>
            <a:chOff x="0" y="-38100"/>
            <a:chExt cx="4816592" cy="266740"/>
          </a:xfrm>
        </p:grpSpPr>
        <p:sp>
          <p:nvSpPr>
            <p:cNvPr id="56" name="Google Shape;56;p6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57" name="Google Shape;57;p6"/>
            <p:cNvSpPr txBox="1"/>
            <p:nvPr/>
          </p:nvSpPr>
          <p:spPr>
            <a:xfrm>
              <a:off x="0" y="-38100"/>
              <a:ext cx="4816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" name="Google Shape;58;p6"/>
          <p:cNvGrpSpPr/>
          <p:nvPr/>
        </p:nvGrpSpPr>
        <p:grpSpPr>
          <a:xfrm>
            <a:off x="1028700" y="375041"/>
            <a:ext cx="338400" cy="167006"/>
            <a:chOff x="0" y="12700"/>
            <a:chExt cx="451200" cy="222674"/>
          </a:xfrm>
        </p:grpSpPr>
        <p:cxnSp>
          <p:nvCxnSpPr>
            <p:cNvPr id="59" name="Google Shape;59;p6"/>
            <p:cNvCxnSpPr/>
            <p:nvPr/>
          </p:nvCxnSpPr>
          <p:spPr>
            <a:xfrm>
              <a:off x="0" y="124037"/>
              <a:ext cx="451200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0" name="Google Shape;60;p6"/>
            <p:cNvCxnSpPr/>
            <p:nvPr/>
          </p:nvCxnSpPr>
          <p:spPr>
            <a:xfrm>
              <a:off x="0" y="12700"/>
              <a:ext cx="451200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1" name="Google Shape;61;p6"/>
            <p:cNvCxnSpPr/>
            <p:nvPr/>
          </p:nvCxnSpPr>
          <p:spPr>
            <a:xfrm>
              <a:off x="0" y="235374"/>
              <a:ext cx="451200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2" name="Google Shape;62;p6"/>
          <p:cNvSpPr txBox="1"/>
          <p:nvPr/>
        </p:nvSpPr>
        <p:spPr>
          <a:xfrm>
            <a:off x="14316074" y="285983"/>
            <a:ext cx="836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SERVICE</a:t>
            </a:r>
            <a:endParaRPr/>
          </a:p>
        </p:txBody>
      </p:sp>
      <p:sp>
        <p:nvSpPr>
          <p:cNvPr id="63" name="Google Shape;63;p6"/>
          <p:cNvSpPr txBox="1"/>
          <p:nvPr/>
        </p:nvSpPr>
        <p:spPr>
          <a:xfrm>
            <a:off x="16328082" y="285983"/>
            <a:ext cx="931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CONTACT</a:t>
            </a:r>
            <a:endParaRPr/>
          </a:p>
        </p:txBody>
      </p:sp>
      <p:sp>
        <p:nvSpPr>
          <p:cNvPr id="64" name="Google Shape;64;p6"/>
          <p:cNvSpPr txBox="1"/>
          <p:nvPr/>
        </p:nvSpPr>
        <p:spPr>
          <a:xfrm>
            <a:off x="12467182" y="285983"/>
            <a:ext cx="677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ABOUT</a:t>
            </a:r>
            <a:endParaRPr/>
          </a:p>
        </p:txBody>
      </p:sp>
      <p:sp>
        <p:nvSpPr>
          <p:cNvPr id="65" name="Google Shape;65;p6"/>
          <p:cNvSpPr txBox="1"/>
          <p:nvPr/>
        </p:nvSpPr>
        <p:spPr>
          <a:xfrm>
            <a:off x="10715920" y="285983"/>
            <a:ext cx="571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HOME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/>
          <p:cNvSpPr txBox="1">
            <a:spLocks noGrp="1"/>
          </p:cNvSpPr>
          <p:nvPr>
            <p:ph type="title"/>
          </p:nvPr>
        </p:nvSpPr>
        <p:spPr>
          <a:xfrm>
            <a:off x="1452725" y="1738650"/>
            <a:ext cx="13757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body" idx="1"/>
          </p:nvPr>
        </p:nvSpPr>
        <p:spPr>
          <a:xfrm>
            <a:off x="3439400" y="5141875"/>
            <a:ext cx="6008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marL="2286000" lvl="4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marL="2743200" lvl="5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7"/>
          <p:cNvSpPr txBox="1">
            <a:spLocks noGrp="1"/>
          </p:cNvSpPr>
          <p:nvPr>
            <p:ph type="body" idx="2"/>
          </p:nvPr>
        </p:nvSpPr>
        <p:spPr>
          <a:xfrm>
            <a:off x="9667411" y="5141875"/>
            <a:ext cx="6011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81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marL="2286000" lvl="4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marL="2743200" lvl="5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grpSp>
        <p:nvGrpSpPr>
          <p:cNvPr id="70" name="Google Shape;70;p7"/>
          <p:cNvGrpSpPr/>
          <p:nvPr/>
        </p:nvGrpSpPr>
        <p:grpSpPr>
          <a:xfrm>
            <a:off x="0" y="-144662"/>
            <a:ext cx="18288118" cy="1012785"/>
            <a:chOff x="0" y="-38100"/>
            <a:chExt cx="4816592" cy="266740"/>
          </a:xfrm>
        </p:grpSpPr>
        <p:sp>
          <p:nvSpPr>
            <p:cNvPr id="71" name="Google Shape;71;p7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72" name="Google Shape;72;p7"/>
            <p:cNvSpPr txBox="1"/>
            <p:nvPr/>
          </p:nvSpPr>
          <p:spPr>
            <a:xfrm>
              <a:off x="0" y="-38100"/>
              <a:ext cx="4816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73;p7"/>
          <p:cNvGrpSpPr/>
          <p:nvPr/>
        </p:nvGrpSpPr>
        <p:grpSpPr>
          <a:xfrm>
            <a:off x="1028700" y="375041"/>
            <a:ext cx="338400" cy="167006"/>
            <a:chOff x="0" y="12700"/>
            <a:chExt cx="451200" cy="222674"/>
          </a:xfrm>
        </p:grpSpPr>
        <p:cxnSp>
          <p:nvCxnSpPr>
            <p:cNvPr id="74" name="Google Shape;74;p7"/>
            <p:cNvCxnSpPr/>
            <p:nvPr/>
          </p:nvCxnSpPr>
          <p:spPr>
            <a:xfrm>
              <a:off x="0" y="124037"/>
              <a:ext cx="451200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" name="Google Shape;75;p7"/>
            <p:cNvCxnSpPr/>
            <p:nvPr/>
          </p:nvCxnSpPr>
          <p:spPr>
            <a:xfrm>
              <a:off x="0" y="12700"/>
              <a:ext cx="451200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6" name="Google Shape;76;p7"/>
            <p:cNvCxnSpPr/>
            <p:nvPr/>
          </p:nvCxnSpPr>
          <p:spPr>
            <a:xfrm>
              <a:off x="0" y="235374"/>
              <a:ext cx="451200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7" name="Google Shape;77;p7"/>
          <p:cNvSpPr txBox="1"/>
          <p:nvPr/>
        </p:nvSpPr>
        <p:spPr>
          <a:xfrm>
            <a:off x="14316074" y="285983"/>
            <a:ext cx="836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SERVICE</a:t>
            </a:r>
            <a:endParaRPr/>
          </a:p>
        </p:txBody>
      </p:sp>
      <p:sp>
        <p:nvSpPr>
          <p:cNvPr id="78" name="Google Shape;78;p7"/>
          <p:cNvSpPr txBox="1"/>
          <p:nvPr/>
        </p:nvSpPr>
        <p:spPr>
          <a:xfrm>
            <a:off x="16328082" y="285983"/>
            <a:ext cx="931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CONTACT</a:t>
            </a:r>
            <a:endParaRPr/>
          </a:p>
        </p:txBody>
      </p:sp>
      <p:sp>
        <p:nvSpPr>
          <p:cNvPr id="79" name="Google Shape;79;p7"/>
          <p:cNvSpPr txBox="1"/>
          <p:nvPr/>
        </p:nvSpPr>
        <p:spPr>
          <a:xfrm>
            <a:off x="12467182" y="285983"/>
            <a:ext cx="677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ABOUT</a:t>
            </a:r>
            <a:endParaRPr/>
          </a:p>
        </p:txBody>
      </p:sp>
      <p:sp>
        <p:nvSpPr>
          <p:cNvPr id="80" name="Google Shape;80;p7"/>
          <p:cNvSpPr txBox="1"/>
          <p:nvPr/>
        </p:nvSpPr>
        <p:spPr>
          <a:xfrm>
            <a:off x="10715920" y="285983"/>
            <a:ext cx="571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HOME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>
            <a:off x="1452725" y="1738650"/>
            <a:ext cx="13757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0" y="-144662"/>
            <a:ext cx="18288118" cy="1012785"/>
            <a:chOff x="0" y="-38100"/>
            <a:chExt cx="4816592" cy="266740"/>
          </a:xfrm>
        </p:grpSpPr>
        <p:sp>
          <p:nvSpPr>
            <p:cNvPr id="84" name="Google Shape;84;p8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85" name="Google Shape;85;p8"/>
            <p:cNvSpPr txBox="1"/>
            <p:nvPr/>
          </p:nvSpPr>
          <p:spPr>
            <a:xfrm>
              <a:off x="0" y="-38100"/>
              <a:ext cx="4816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" name="Google Shape;86;p8"/>
          <p:cNvGrpSpPr/>
          <p:nvPr/>
        </p:nvGrpSpPr>
        <p:grpSpPr>
          <a:xfrm>
            <a:off x="1028700" y="375041"/>
            <a:ext cx="338400" cy="167006"/>
            <a:chOff x="0" y="12700"/>
            <a:chExt cx="451200" cy="222674"/>
          </a:xfrm>
        </p:grpSpPr>
        <p:cxnSp>
          <p:nvCxnSpPr>
            <p:cNvPr id="87" name="Google Shape;87;p8"/>
            <p:cNvCxnSpPr/>
            <p:nvPr/>
          </p:nvCxnSpPr>
          <p:spPr>
            <a:xfrm>
              <a:off x="0" y="124037"/>
              <a:ext cx="451200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8" name="Google Shape;88;p8"/>
            <p:cNvCxnSpPr/>
            <p:nvPr/>
          </p:nvCxnSpPr>
          <p:spPr>
            <a:xfrm>
              <a:off x="0" y="12700"/>
              <a:ext cx="451200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9" name="Google Shape;89;p8"/>
            <p:cNvCxnSpPr/>
            <p:nvPr/>
          </p:nvCxnSpPr>
          <p:spPr>
            <a:xfrm>
              <a:off x="0" y="235374"/>
              <a:ext cx="451200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90" name="Google Shape;90;p8"/>
          <p:cNvSpPr txBox="1"/>
          <p:nvPr/>
        </p:nvSpPr>
        <p:spPr>
          <a:xfrm>
            <a:off x="14316074" y="285983"/>
            <a:ext cx="836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SERVICE</a:t>
            </a:r>
            <a:endParaRPr/>
          </a:p>
        </p:txBody>
      </p:sp>
      <p:sp>
        <p:nvSpPr>
          <p:cNvPr id="91" name="Google Shape;91;p8"/>
          <p:cNvSpPr txBox="1"/>
          <p:nvPr/>
        </p:nvSpPr>
        <p:spPr>
          <a:xfrm>
            <a:off x="16328082" y="285983"/>
            <a:ext cx="931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CONTACT</a:t>
            </a:r>
            <a:endParaRPr/>
          </a:p>
        </p:txBody>
      </p:sp>
      <p:sp>
        <p:nvSpPr>
          <p:cNvPr id="92" name="Google Shape;92;p8"/>
          <p:cNvSpPr txBox="1"/>
          <p:nvPr/>
        </p:nvSpPr>
        <p:spPr>
          <a:xfrm>
            <a:off x="12467182" y="285983"/>
            <a:ext cx="677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ABOUT</a:t>
            </a:r>
            <a:endParaRPr/>
          </a:p>
        </p:txBody>
      </p:sp>
      <p:sp>
        <p:nvSpPr>
          <p:cNvPr id="93" name="Google Shape;93;p8"/>
          <p:cNvSpPr txBox="1"/>
          <p:nvPr/>
        </p:nvSpPr>
        <p:spPr>
          <a:xfrm>
            <a:off x="10715920" y="285983"/>
            <a:ext cx="571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HOME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371600" y="2101850"/>
            <a:ext cx="15260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body" idx="1"/>
          </p:nvPr>
        </p:nvSpPr>
        <p:spPr>
          <a:xfrm>
            <a:off x="9373588" y="4262625"/>
            <a:ext cx="6678300" cy="4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marL="2286000" lvl="4" indent="-381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marL="2743200" lvl="5" indent="-381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2236238" y="4402125"/>
            <a:ext cx="59640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>
            <a:endParaRPr/>
          </a:p>
        </p:txBody>
      </p:sp>
      <p:grpSp>
        <p:nvGrpSpPr>
          <p:cNvPr id="98" name="Google Shape;98;p9"/>
          <p:cNvGrpSpPr/>
          <p:nvPr/>
        </p:nvGrpSpPr>
        <p:grpSpPr>
          <a:xfrm>
            <a:off x="0" y="-144662"/>
            <a:ext cx="18288118" cy="1012785"/>
            <a:chOff x="0" y="-38100"/>
            <a:chExt cx="4816592" cy="266740"/>
          </a:xfrm>
        </p:grpSpPr>
        <p:sp>
          <p:nvSpPr>
            <p:cNvPr id="99" name="Google Shape;99;p9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100" name="Google Shape;100;p9"/>
            <p:cNvSpPr txBox="1"/>
            <p:nvPr/>
          </p:nvSpPr>
          <p:spPr>
            <a:xfrm>
              <a:off x="0" y="-38100"/>
              <a:ext cx="4816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9"/>
          <p:cNvGrpSpPr/>
          <p:nvPr/>
        </p:nvGrpSpPr>
        <p:grpSpPr>
          <a:xfrm>
            <a:off x="1028700" y="375041"/>
            <a:ext cx="338400" cy="167006"/>
            <a:chOff x="0" y="12700"/>
            <a:chExt cx="451200" cy="222674"/>
          </a:xfrm>
        </p:grpSpPr>
        <p:cxnSp>
          <p:nvCxnSpPr>
            <p:cNvPr id="102" name="Google Shape;102;p9"/>
            <p:cNvCxnSpPr/>
            <p:nvPr/>
          </p:nvCxnSpPr>
          <p:spPr>
            <a:xfrm>
              <a:off x="0" y="124037"/>
              <a:ext cx="451200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3" name="Google Shape;103;p9"/>
            <p:cNvCxnSpPr/>
            <p:nvPr/>
          </p:nvCxnSpPr>
          <p:spPr>
            <a:xfrm>
              <a:off x="0" y="12700"/>
              <a:ext cx="451200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4" name="Google Shape;104;p9"/>
            <p:cNvCxnSpPr/>
            <p:nvPr/>
          </p:nvCxnSpPr>
          <p:spPr>
            <a:xfrm>
              <a:off x="0" y="235374"/>
              <a:ext cx="451200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05" name="Google Shape;105;p9"/>
          <p:cNvSpPr txBox="1"/>
          <p:nvPr/>
        </p:nvSpPr>
        <p:spPr>
          <a:xfrm>
            <a:off x="14316074" y="285983"/>
            <a:ext cx="836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SERVICE</a:t>
            </a:r>
            <a:endParaRPr/>
          </a:p>
        </p:txBody>
      </p:sp>
      <p:sp>
        <p:nvSpPr>
          <p:cNvPr id="106" name="Google Shape;106;p9"/>
          <p:cNvSpPr txBox="1"/>
          <p:nvPr/>
        </p:nvSpPr>
        <p:spPr>
          <a:xfrm>
            <a:off x="16328082" y="285983"/>
            <a:ext cx="931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CONTACT</a:t>
            </a:r>
            <a:endParaRPr/>
          </a:p>
        </p:txBody>
      </p:sp>
      <p:sp>
        <p:nvSpPr>
          <p:cNvPr id="107" name="Google Shape;107;p9"/>
          <p:cNvSpPr txBox="1"/>
          <p:nvPr/>
        </p:nvSpPr>
        <p:spPr>
          <a:xfrm>
            <a:off x="12467182" y="285983"/>
            <a:ext cx="677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ABOUT</a:t>
            </a:r>
            <a:endParaRPr/>
          </a:p>
        </p:txBody>
      </p:sp>
      <p:sp>
        <p:nvSpPr>
          <p:cNvPr id="108" name="Google Shape;108;p9"/>
          <p:cNvSpPr txBox="1"/>
          <p:nvPr/>
        </p:nvSpPr>
        <p:spPr>
          <a:xfrm>
            <a:off x="10715920" y="285983"/>
            <a:ext cx="571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HOME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"/>
          <p:cNvSpPr txBox="1">
            <a:spLocks noGrp="1"/>
          </p:cNvSpPr>
          <p:nvPr>
            <p:ph type="title"/>
          </p:nvPr>
        </p:nvSpPr>
        <p:spPr>
          <a:xfrm>
            <a:off x="1411326" y="2743200"/>
            <a:ext cx="148035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Font typeface="Dela Gothic One"/>
              <a:buNone/>
              <a:defRPr sz="6000"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Font typeface="Dela Gothic One"/>
              <a:buNone/>
              <a:defRPr sz="6000"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Font typeface="Dela Gothic One"/>
              <a:buNone/>
              <a:defRPr sz="6000"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Font typeface="Dela Gothic One"/>
              <a:buNone/>
              <a:defRPr sz="6000"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Font typeface="Dela Gothic One"/>
              <a:buNone/>
              <a:defRPr sz="6000"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Font typeface="Dela Gothic One"/>
              <a:buNone/>
              <a:defRPr sz="6000"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Font typeface="Dela Gothic One"/>
              <a:buNone/>
              <a:defRPr sz="6000"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Font typeface="Dela Gothic One"/>
              <a:buNone/>
              <a:defRPr sz="6000"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endParaRPr/>
          </a:p>
        </p:txBody>
      </p:sp>
      <p:sp>
        <p:nvSpPr>
          <p:cNvPr id="111" name="Google Shape;111;p10"/>
          <p:cNvSpPr>
            <a:spLocks noGrp="1"/>
          </p:cNvSpPr>
          <p:nvPr>
            <p:ph type="pic" idx="2"/>
          </p:nvPr>
        </p:nvSpPr>
        <p:spPr>
          <a:xfrm>
            <a:off x="10779822" y="4926650"/>
            <a:ext cx="4052100" cy="303900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10"/>
          <p:cNvSpPr txBox="1">
            <a:spLocks noGrp="1"/>
          </p:cNvSpPr>
          <p:nvPr>
            <p:ph type="body" idx="1"/>
          </p:nvPr>
        </p:nvSpPr>
        <p:spPr>
          <a:xfrm>
            <a:off x="1367105" y="4645100"/>
            <a:ext cx="76413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10"/>
          <p:cNvGrpSpPr/>
          <p:nvPr/>
        </p:nvGrpSpPr>
        <p:grpSpPr>
          <a:xfrm>
            <a:off x="0" y="-144662"/>
            <a:ext cx="18288118" cy="1012785"/>
            <a:chOff x="0" y="-38100"/>
            <a:chExt cx="4816592" cy="266740"/>
          </a:xfrm>
        </p:grpSpPr>
        <p:sp>
          <p:nvSpPr>
            <p:cNvPr id="114" name="Google Shape;114;p10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115" name="Google Shape;115;p10"/>
            <p:cNvSpPr txBox="1"/>
            <p:nvPr/>
          </p:nvSpPr>
          <p:spPr>
            <a:xfrm>
              <a:off x="0" y="-38100"/>
              <a:ext cx="4816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10"/>
          <p:cNvGrpSpPr/>
          <p:nvPr/>
        </p:nvGrpSpPr>
        <p:grpSpPr>
          <a:xfrm>
            <a:off x="1028700" y="375041"/>
            <a:ext cx="338400" cy="167006"/>
            <a:chOff x="0" y="12700"/>
            <a:chExt cx="451200" cy="222674"/>
          </a:xfrm>
        </p:grpSpPr>
        <p:cxnSp>
          <p:nvCxnSpPr>
            <p:cNvPr id="117" name="Google Shape;117;p10"/>
            <p:cNvCxnSpPr/>
            <p:nvPr/>
          </p:nvCxnSpPr>
          <p:spPr>
            <a:xfrm>
              <a:off x="0" y="124037"/>
              <a:ext cx="451200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8" name="Google Shape;118;p10"/>
            <p:cNvCxnSpPr/>
            <p:nvPr/>
          </p:nvCxnSpPr>
          <p:spPr>
            <a:xfrm>
              <a:off x="0" y="12700"/>
              <a:ext cx="451200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9" name="Google Shape;119;p10"/>
            <p:cNvCxnSpPr/>
            <p:nvPr/>
          </p:nvCxnSpPr>
          <p:spPr>
            <a:xfrm>
              <a:off x="0" y="235374"/>
              <a:ext cx="451200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20" name="Google Shape;120;p10"/>
          <p:cNvSpPr txBox="1"/>
          <p:nvPr/>
        </p:nvSpPr>
        <p:spPr>
          <a:xfrm>
            <a:off x="14316074" y="285983"/>
            <a:ext cx="836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SERVICE</a:t>
            </a:r>
            <a:endParaRPr/>
          </a:p>
        </p:txBody>
      </p:sp>
      <p:sp>
        <p:nvSpPr>
          <p:cNvPr id="121" name="Google Shape;121;p10"/>
          <p:cNvSpPr txBox="1"/>
          <p:nvPr/>
        </p:nvSpPr>
        <p:spPr>
          <a:xfrm>
            <a:off x="16328082" y="285983"/>
            <a:ext cx="931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CONTACT</a:t>
            </a:r>
            <a:endParaRPr/>
          </a:p>
        </p:txBody>
      </p:sp>
      <p:sp>
        <p:nvSpPr>
          <p:cNvPr id="122" name="Google Shape;122;p10"/>
          <p:cNvSpPr txBox="1"/>
          <p:nvPr/>
        </p:nvSpPr>
        <p:spPr>
          <a:xfrm>
            <a:off x="12467182" y="285983"/>
            <a:ext cx="677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ABOUT</a:t>
            </a:r>
            <a:endParaRPr/>
          </a:p>
        </p:txBody>
      </p:sp>
      <p:sp>
        <p:nvSpPr>
          <p:cNvPr id="123" name="Google Shape;123;p10"/>
          <p:cNvSpPr txBox="1"/>
          <p:nvPr/>
        </p:nvSpPr>
        <p:spPr>
          <a:xfrm>
            <a:off x="10715920" y="285983"/>
            <a:ext cx="571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HOME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52725" y="1738650"/>
            <a:ext cx="13757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Dela Gothic One"/>
              <a:buNone/>
              <a:defRPr sz="6000" i="0" u="none" strike="noStrike" cap="none">
                <a:solidFill>
                  <a:schemeClr val="accent5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94975" y="4196350"/>
            <a:ext cx="88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a Gothic One"/>
              <a:buChar char="•"/>
              <a:defRPr sz="240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L="914400" marR="0" lvl="1" indent="-3810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a Gothic One"/>
              <a:buChar char="–"/>
              <a:defRPr sz="240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a Gothic One"/>
              <a:buChar char="•"/>
              <a:defRPr sz="240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L="1828800" marR="0" lvl="3" indent="-3810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a Gothic One"/>
              <a:buChar char="–"/>
              <a:defRPr sz="240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L="2286000" marR="0" lvl="4" indent="-3810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a Gothic One"/>
              <a:buChar char="»"/>
              <a:defRPr sz="240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L="2743200" marR="0" lvl="5" indent="-3810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a Gothic One"/>
              <a:buChar char="•"/>
              <a:defRPr sz="240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L="3200400" marR="0" lvl="6" indent="-3810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a Gothic One"/>
              <a:buChar char="•"/>
              <a:defRPr sz="240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L="3657600" marR="0" lvl="7" indent="-3810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a Gothic One"/>
              <a:buChar char="•"/>
              <a:defRPr sz="240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L="4114800" marR="0" lvl="8" indent="-3810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a Gothic One"/>
              <a:buChar char="•"/>
              <a:defRPr sz="240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8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1"/>
          <p:cNvGrpSpPr/>
          <p:nvPr/>
        </p:nvGrpSpPr>
        <p:grpSpPr>
          <a:xfrm>
            <a:off x="0" y="-144661"/>
            <a:ext cx="18288000" cy="1012779"/>
            <a:chOff x="0" y="-38100"/>
            <a:chExt cx="4816593" cy="266740"/>
          </a:xfrm>
        </p:grpSpPr>
        <p:sp>
          <p:nvSpPr>
            <p:cNvPr id="129" name="Google Shape;129;p11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130" name="Google Shape;130;p11"/>
            <p:cNvSpPr txBox="1"/>
            <p:nvPr/>
          </p:nvSpPr>
          <p:spPr>
            <a:xfrm>
              <a:off x="0" y="-38100"/>
              <a:ext cx="4816593" cy="266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131;p11"/>
          <p:cNvGrpSpPr/>
          <p:nvPr/>
        </p:nvGrpSpPr>
        <p:grpSpPr>
          <a:xfrm>
            <a:off x="1028700" y="375041"/>
            <a:ext cx="338458" cy="167005"/>
            <a:chOff x="0" y="12700"/>
            <a:chExt cx="451278" cy="222674"/>
          </a:xfrm>
        </p:grpSpPr>
        <p:cxnSp>
          <p:nvCxnSpPr>
            <p:cNvPr id="132" name="Google Shape;132;p11"/>
            <p:cNvCxnSpPr/>
            <p:nvPr/>
          </p:nvCxnSpPr>
          <p:spPr>
            <a:xfrm>
              <a:off x="0" y="124037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3" name="Google Shape;133;p11"/>
            <p:cNvCxnSpPr/>
            <p:nvPr/>
          </p:nvCxnSpPr>
          <p:spPr>
            <a:xfrm>
              <a:off x="0" y="12700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4" name="Google Shape;134;p11"/>
            <p:cNvCxnSpPr/>
            <p:nvPr/>
          </p:nvCxnSpPr>
          <p:spPr>
            <a:xfrm>
              <a:off x="0" y="235374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35" name="Google Shape;135;p11"/>
          <p:cNvGrpSpPr/>
          <p:nvPr/>
        </p:nvGrpSpPr>
        <p:grpSpPr>
          <a:xfrm>
            <a:off x="10715920" y="7924720"/>
            <a:ext cx="4569781" cy="999038"/>
            <a:chOff x="0" y="-47625"/>
            <a:chExt cx="1203564" cy="263121"/>
          </a:xfrm>
        </p:grpSpPr>
        <p:sp>
          <p:nvSpPr>
            <p:cNvPr id="136" name="Google Shape;136;p11"/>
            <p:cNvSpPr/>
            <p:nvPr/>
          </p:nvSpPr>
          <p:spPr>
            <a:xfrm>
              <a:off x="0" y="0"/>
              <a:ext cx="1203564" cy="215496"/>
            </a:xfrm>
            <a:custGeom>
              <a:avLst/>
              <a:gdLst/>
              <a:ahLst/>
              <a:cxnLst/>
              <a:rect l="l" t="t" r="r" b="b"/>
              <a:pathLst>
                <a:path w="1203564" h="215496" extrusionOk="0">
                  <a:moveTo>
                    <a:pt x="86402" y="0"/>
                  </a:moveTo>
                  <a:lnTo>
                    <a:pt x="1117162" y="0"/>
                  </a:lnTo>
                  <a:cubicBezTo>
                    <a:pt x="1164880" y="0"/>
                    <a:pt x="1203564" y="38683"/>
                    <a:pt x="1203564" y="86402"/>
                  </a:cubicBezTo>
                  <a:lnTo>
                    <a:pt x="1203564" y="129094"/>
                  </a:lnTo>
                  <a:cubicBezTo>
                    <a:pt x="1203564" y="176813"/>
                    <a:pt x="1164880" y="215496"/>
                    <a:pt x="1117162" y="215496"/>
                  </a:cubicBezTo>
                  <a:lnTo>
                    <a:pt x="86402" y="215496"/>
                  </a:lnTo>
                  <a:cubicBezTo>
                    <a:pt x="38683" y="215496"/>
                    <a:pt x="0" y="176813"/>
                    <a:pt x="0" y="129094"/>
                  </a:cubicBezTo>
                  <a:lnTo>
                    <a:pt x="0" y="86402"/>
                  </a:lnTo>
                  <a:cubicBezTo>
                    <a:pt x="0" y="38683"/>
                    <a:pt x="38683" y="0"/>
                    <a:pt x="86402" y="0"/>
                  </a:cubicBez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137;p11"/>
            <p:cNvSpPr txBox="1"/>
            <p:nvPr/>
          </p:nvSpPr>
          <p:spPr>
            <a:xfrm>
              <a:off x="0" y="-47625"/>
              <a:ext cx="1203564" cy="263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Google Shape;138;p11"/>
          <p:cNvSpPr txBox="1"/>
          <p:nvPr/>
        </p:nvSpPr>
        <p:spPr>
          <a:xfrm>
            <a:off x="10839025" y="8344775"/>
            <a:ext cx="4323600" cy="411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i="0" u="none" strike="noStrike" cap="none" dirty="0">
                <a:solidFill>
                  <a:srgbClr val="FFEFE8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2025</a:t>
            </a:r>
            <a:endParaRPr dirty="0"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39" name="Google Shape;139;p11"/>
          <p:cNvSpPr txBox="1"/>
          <p:nvPr/>
        </p:nvSpPr>
        <p:spPr>
          <a:xfrm>
            <a:off x="10715920" y="2277147"/>
            <a:ext cx="7426800" cy="177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i="0" u="none" strike="noStrike" cap="none" dirty="0">
                <a:solidFill>
                  <a:srgbClr val="40353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ГОСУДАРСТВЕННОМУ</a:t>
            </a: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i="0" u="none" strike="noStrike" cap="none" dirty="0">
                <a:solidFill>
                  <a:srgbClr val="40353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СЛУЖАЩЕМУ</a:t>
            </a: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i="0" u="none" strike="noStrike" cap="none" dirty="0">
                <a:solidFill>
                  <a:srgbClr val="40353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О КОРРУПЦИИ</a:t>
            </a:r>
          </a:p>
        </p:txBody>
      </p:sp>
      <p:sp>
        <p:nvSpPr>
          <p:cNvPr id="144" name="Google Shape;144;p11"/>
          <p:cNvSpPr txBox="1"/>
          <p:nvPr/>
        </p:nvSpPr>
        <p:spPr>
          <a:xfrm>
            <a:off x="9308124" y="5487240"/>
            <a:ext cx="8979872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     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Приморское территориальное управление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Федерального агентства по рыболовству 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5" name="Google Shape;14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477" y="1230901"/>
            <a:ext cx="10173723" cy="912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8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416" y="750084"/>
            <a:ext cx="14759821" cy="83246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12"/>
          <p:cNvGrpSpPr/>
          <p:nvPr/>
        </p:nvGrpSpPr>
        <p:grpSpPr>
          <a:xfrm>
            <a:off x="0" y="-144662"/>
            <a:ext cx="18288122" cy="1012785"/>
            <a:chOff x="0" y="-38100"/>
            <a:chExt cx="4816593" cy="266740"/>
          </a:xfrm>
        </p:grpSpPr>
        <p:sp>
          <p:nvSpPr>
            <p:cNvPr id="154" name="Google Shape;154;p12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155" name="Google Shape;155;p12"/>
            <p:cNvSpPr txBox="1"/>
            <p:nvPr/>
          </p:nvSpPr>
          <p:spPr>
            <a:xfrm>
              <a:off x="0" y="-38100"/>
              <a:ext cx="4816593" cy="266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" name="Google Shape;156;p12"/>
          <p:cNvGrpSpPr/>
          <p:nvPr/>
        </p:nvGrpSpPr>
        <p:grpSpPr>
          <a:xfrm>
            <a:off x="1028700" y="375041"/>
            <a:ext cx="338458" cy="167005"/>
            <a:chOff x="0" y="12700"/>
            <a:chExt cx="451278" cy="222674"/>
          </a:xfrm>
        </p:grpSpPr>
        <p:cxnSp>
          <p:nvCxnSpPr>
            <p:cNvPr id="157" name="Google Shape;157;p12"/>
            <p:cNvCxnSpPr/>
            <p:nvPr/>
          </p:nvCxnSpPr>
          <p:spPr>
            <a:xfrm>
              <a:off x="0" y="124037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8" name="Google Shape;158;p12"/>
            <p:cNvCxnSpPr/>
            <p:nvPr/>
          </p:nvCxnSpPr>
          <p:spPr>
            <a:xfrm>
              <a:off x="0" y="12700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9" name="Google Shape;159;p12"/>
            <p:cNvCxnSpPr/>
            <p:nvPr/>
          </p:nvCxnSpPr>
          <p:spPr>
            <a:xfrm>
              <a:off x="0" y="235374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68" name="Google Shape;168;p12"/>
          <p:cNvSpPr/>
          <p:nvPr/>
        </p:nvSpPr>
        <p:spPr>
          <a:xfrm rot="3612444">
            <a:off x="10306016" y="1113985"/>
            <a:ext cx="9330629" cy="11665638"/>
          </a:xfrm>
          <a:custGeom>
            <a:avLst/>
            <a:gdLst/>
            <a:ahLst/>
            <a:cxnLst/>
            <a:rect l="l" t="t" r="r" b="b"/>
            <a:pathLst>
              <a:path w="6264910" h="7832717" extrusionOk="0">
                <a:moveTo>
                  <a:pt x="3576320" y="392883"/>
                </a:moveTo>
                <a:cubicBezTo>
                  <a:pt x="4768850" y="614276"/>
                  <a:pt x="6264910" y="1229445"/>
                  <a:pt x="5435600" y="4009534"/>
                </a:cubicBezTo>
                <a:cubicBezTo>
                  <a:pt x="4606290" y="6789624"/>
                  <a:pt x="2889250" y="7283112"/>
                  <a:pt x="2059940" y="7587315"/>
                </a:cubicBezTo>
                <a:cubicBezTo>
                  <a:pt x="1230630" y="7832717"/>
                  <a:pt x="256540" y="7168189"/>
                  <a:pt x="600710" y="5530556"/>
                </a:cubicBezTo>
                <a:cubicBezTo>
                  <a:pt x="901700" y="4097416"/>
                  <a:pt x="0" y="2295850"/>
                  <a:pt x="86360" y="1116213"/>
                </a:cubicBezTo>
                <a:cubicBezTo>
                  <a:pt x="172720" y="0"/>
                  <a:pt x="2145030" y="142240"/>
                  <a:pt x="3576320" y="392883"/>
                </a:cubicBezTo>
                <a:close/>
              </a:path>
            </a:pathLst>
          </a:custGeom>
          <a:solidFill>
            <a:srgbClr val="F8E7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5" name="Google Shape;17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17826" y="3360502"/>
            <a:ext cx="5477851" cy="52930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E4EC7A-3FEE-55FF-E7FD-4D0DA86156AB}"/>
              </a:ext>
            </a:extLst>
          </p:cNvPr>
          <p:cNvSpPr txBox="1"/>
          <p:nvPr/>
        </p:nvSpPr>
        <p:spPr>
          <a:xfrm>
            <a:off x="1524000" y="3726872"/>
            <a:ext cx="1065414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Непринятие лицом, </a:t>
            </a:r>
            <a:r>
              <a:rPr lang="ru-RU" sz="2400" dirty="0"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замещающим должность государственной </a:t>
            </a:r>
          </a:p>
          <a:p>
            <a:r>
              <a:rPr lang="ru-RU" sz="2400" dirty="0"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или муниципальной службы, являющимся стороной конфликта интересов, </a:t>
            </a:r>
            <a:r>
              <a:rPr lang="ru-RU" sz="2400" b="1" dirty="0"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мер по предотвращению или урегулированию конфликта интересов является правонарушением, </a:t>
            </a:r>
            <a:r>
              <a:rPr lang="ru-RU" sz="2400" dirty="0"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влекущим увольнение указанного лица в соответствии с законодательством Российской Федерации (ч. 6 ст.11 Федерального закона от 25.12.2008 № 273-ФЗ «О противодействии коррупции»; ч. 3.2 ст. 19, п. 1 ч.1</a:t>
            </a:r>
          </a:p>
          <a:p>
            <a:r>
              <a:rPr lang="ru-RU" sz="2400" dirty="0"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ст. 59.2 Федерального закона от 27.07.2004 № 79-ФЗ «О государственной гражданской службе Российской Федерации»).</a:t>
            </a:r>
          </a:p>
        </p:txBody>
      </p:sp>
    </p:spTree>
    <p:extLst>
      <p:ext uri="{BB962C8B-B14F-4D97-AF65-F5344CB8AC3E}">
        <p14:creationId xmlns:p14="http://schemas.microsoft.com/office/powerpoint/2010/main" val="3073188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9273" y="0"/>
            <a:ext cx="18426545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1" name="Google Shape;371;p21"/>
          <p:cNvGrpSpPr/>
          <p:nvPr/>
        </p:nvGrpSpPr>
        <p:grpSpPr>
          <a:xfrm>
            <a:off x="7057993" y="1484026"/>
            <a:ext cx="9658414" cy="4473429"/>
            <a:chOff x="0" y="-47625"/>
            <a:chExt cx="2543763" cy="1287198"/>
          </a:xfrm>
        </p:grpSpPr>
        <p:sp>
          <p:nvSpPr>
            <p:cNvPr id="372" name="Google Shape;372;p21"/>
            <p:cNvSpPr/>
            <p:nvPr/>
          </p:nvSpPr>
          <p:spPr>
            <a:xfrm>
              <a:off x="0" y="0"/>
              <a:ext cx="2543763" cy="1239573"/>
            </a:xfrm>
            <a:custGeom>
              <a:avLst/>
              <a:gdLst/>
              <a:ahLst/>
              <a:cxnLst/>
              <a:rect l="l" t="t" r="r" b="b"/>
              <a:pathLst>
                <a:path w="2543763" h="1239573" extrusionOk="0">
                  <a:moveTo>
                    <a:pt x="40880" y="0"/>
                  </a:moveTo>
                  <a:lnTo>
                    <a:pt x="2502882" y="0"/>
                  </a:lnTo>
                  <a:cubicBezTo>
                    <a:pt x="2513725" y="0"/>
                    <a:pt x="2524123" y="4307"/>
                    <a:pt x="2531789" y="11974"/>
                  </a:cubicBezTo>
                  <a:cubicBezTo>
                    <a:pt x="2539456" y="19640"/>
                    <a:pt x="2543763" y="30038"/>
                    <a:pt x="2543763" y="40880"/>
                  </a:cubicBezTo>
                  <a:lnTo>
                    <a:pt x="2543763" y="1198692"/>
                  </a:lnTo>
                  <a:cubicBezTo>
                    <a:pt x="2543763" y="1209534"/>
                    <a:pt x="2539456" y="1219932"/>
                    <a:pt x="2531789" y="1227599"/>
                  </a:cubicBezTo>
                  <a:cubicBezTo>
                    <a:pt x="2524123" y="1235266"/>
                    <a:pt x="2513725" y="1239573"/>
                    <a:pt x="2502882" y="1239573"/>
                  </a:cubicBezTo>
                  <a:lnTo>
                    <a:pt x="40880" y="1239573"/>
                  </a:lnTo>
                  <a:cubicBezTo>
                    <a:pt x="30038" y="1239573"/>
                    <a:pt x="19640" y="1235266"/>
                    <a:pt x="11974" y="1227599"/>
                  </a:cubicBezTo>
                  <a:cubicBezTo>
                    <a:pt x="4307" y="1219932"/>
                    <a:pt x="0" y="1209534"/>
                    <a:pt x="0" y="1198692"/>
                  </a:cubicBezTo>
                  <a:lnTo>
                    <a:pt x="0" y="40880"/>
                  </a:lnTo>
                  <a:cubicBezTo>
                    <a:pt x="0" y="30038"/>
                    <a:pt x="4307" y="19640"/>
                    <a:pt x="11974" y="11974"/>
                  </a:cubicBezTo>
                  <a:cubicBezTo>
                    <a:pt x="19640" y="4307"/>
                    <a:pt x="30038" y="0"/>
                    <a:pt x="40880" y="0"/>
                  </a:cubicBezTo>
                  <a:close/>
                </a:path>
              </a:pathLst>
            </a:custGeom>
            <a:solidFill>
              <a:srgbClr val="F6AE3C">
                <a:alpha val="8039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1"/>
            <p:cNvSpPr txBox="1"/>
            <p:nvPr/>
          </p:nvSpPr>
          <p:spPr>
            <a:xfrm>
              <a:off x="0" y="-47625"/>
              <a:ext cx="2543763" cy="1287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4" name="Google Shape;374;p21"/>
          <p:cNvSpPr txBox="1"/>
          <p:nvPr/>
        </p:nvSpPr>
        <p:spPr>
          <a:xfrm>
            <a:off x="7412182" y="1787237"/>
            <a:ext cx="8950036" cy="3951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Dela Gothic One"/>
                <a:cs typeface="Times New Roman" panose="02020603050405020304" pitchFamily="18" charset="0"/>
                <a:sym typeface="Dela Gothic One"/>
              </a:rPr>
              <a:t>Представитель нанимателя, которому стало известно о возникновении у гражданского служащего личной заинтересованности, которая приводит или может привести к конфликту интересов, обязан принять меры по предотвращению или урегулированию конфликта интересов, вплоть до отстранения гражданского служащего, являющегося стороной конфликта интересов, от замещаемой должности гражданской службы в порядке, установленном Федеральным законом от 27.07.2004 № 79-ФЗ «О государственной гражданской службе Российской Федерации».</a:t>
            </a:r>
            <a:endParaRPr sz="2400" b="1" dirty="0">
              <a:solidFill>
                <a:schemeClr val="tx1"/>
              </a:solidFill>
              <a:latin typeface="Times New Roman" panose="02020603050405020304" pitchFamily="18" charset="0"/>
              <a:ea typeface="Dela Gothic One"/>
              <a:cs typeface="Times New Roman" panose="02020603050405020304" pitchFamily="18" charset="0"/>
              <a:sym typeface="Dela Gothic One"/>
            </a:endParaRPr>
          </a:p>
        </p:txBody>
      </p:sp>
      <p:pic>
        <p:nvPicPr>
          <p:cNvPr id="4" name="Google Shape;315;p18">
            <a:extLst>
              <a:ext uri="{FF2B5EF4-FFF2-40B4-BE49-F238E27FC236}">
                <a16:creationId xmlns:a16="http://schemas.microsoft.com/office/drawing/2014/main" id="{B5E27FA0-DBBD-8E22-A4FD-86544FEE1CB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1593" y="5808233"/>
            <a:ext cx="991498" cy="1562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8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15371" y="1583537"/>
            <a:ext cx="8160100" cy="12452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6" name="Google Shape;326;p19"/>
          <p:cNvGrpSpPr/>
          <p:nvPr/>
        </p:nvGrpSpPr>
        <p:grpSpPr>
          <a:xfrm>
            <a:off x="0" y="-144661"/>
            <a:ext cx="18288000" cy="1012779"/>
            <a:chOff x="0" y="-38100"/>
            <a:chExt cx="4816593" cy="266740"/>
          </a:xfrm>
        </p:grpSpPr>
        <p:sp>
          <p:nvSpPr>
            <p:cNvPr id="327" name="Google Shape;327;p19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328" name="Google Shape;328;p19"/>
            <p:cNvSpPr txBox="1"/>
            <p:nvPr/>
          </p:nvSpPr>
          <p:spPr>
            <a:xfrm>
              <a:off x="0" y="-38100"/>
              <a:ext cx="4816593" cy="266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9" name="Google Shape;329;p19"/>
          <p:cNvGrpSpPr/>
          <p:nvPr/>
        </p:nvGrpSpPr>
        <p:grpSpPr>
          <a:xfrm>
            <a:off x="1028700" y="375041"/>
            <a:ext cx="338458" cy="167005"/>
            <a:chOff x="0" y="12700"/>
            <a:chExt cx="451278" cy="222674"/>
          </a:xfrm>
        </p:grpSpPr>
        <p:cxnSp>
          <p:nvCxnSpPr>
            <p:cNvPr id="330" name="Google Shape;330;p19"/>
            <p:cNvCxnSpPr/>
            <p:nvPr/>
          </p:nvCxnSpPr>
          <p:spPr>
            <a:xfrm>
              <a:off x="0" y="124037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1" name="Google Shape;331;p19"/>
            <p:cNvCxnSpPr/>
            <p:nvPr/>
          </p:nvCxnSpPr>
          <p:spPr>
            <a:xfrm>
              <a:off x="0" y="12700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2" name="Google Shape;332;p19"/>
            <p:cNvCxnSpPr/>
            <p:nvPr/>
          </p:nvCxnSpPr>
          <p:spPr>
            <a:xfrm>
              <a:off x="0" y="235374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341" name="Google Shape;34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39098" y="2223407"/>
            <a:ext cx="5649843" cy="70848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37;p19">
            <a:extLst>
              <a:ext uri="{FF2B5EF4-FFF2-40B4-BE49-F238E27FC236}">
                <a16:creationId xmlns:a16="http://schemas.microsoft.com/office/drawing/2014/main" id="{CD4E2A78-1E8C-B13A-A036-2E89A350FD18}"/>
              </a:ext>
            </a:extLst>
          </p:cNvPr>
          <p:cNvSpPr txBox="1"/>
          <p:nvPr/>
        </p:nvSpPr>
        <p:spPr>
          <a:xfrm>
            <a:off x="1028699" y="1334319"/>
            <a:ext cx="10373593" cy="1778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indent="53975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Непринятие   гражданским   служащим,   являющимся   стороной   конфликта  интересов, мер по предотвращению или урегулированию конфликта интересов является правонарушением, влекущим его увольнение с государственной службы в соответствии с законодательством Российской Федерации. Гражданский служащий вправе уведомить об известных ему фактах обращения каких-либо лиц к иным гражданским служащим с целью их склонения к совершению коррупционных правонарушений.</a:t>
            </a:r>
            <a:endParaRPr sz="1800" dirty="0">
              <a:latin typeface="Arimo" panose="020B0604020202020204" charset="0"/>
              <a:ea typeface="Arimo" panose="020B0604020202020204" charset="0"/>
              <a:cs typeface="Arimo" panose="020B0604020202020204" charset="0"/>
              <a:sym typeface="Dela Gothic On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BDF0A7-5DCB-4DA1-19BF-1EC4077BE0F2}"/>
              </a:ext>
            </a:extLst>
          </p:cNvPr>
          <p:cNvSpPr txBox="1"/>
          <p:nvPr/>
        </p:nvSpPr>
        <p:spPr>
          <a:xfrm rot="10800000" flipV="1">
            <a:off x="1028699" y="3718894"/>
            <a:ext cx="10373592" cy="958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442913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Arial"/>
              </a:rPr>
              <a:t>Согласно части 2 статьи 14 Федерального закона № 79-ФЗ гражданский служащий вправе с предварительным уведомлением представителя нанимателя выполнять иную оплачиваемую работу, если это не повлечет за собой конфликт интересов.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mo" panose="020B0604020202020204" charset="0"/>
              <a:ea typeface="Arimo" panose="020B0604020202020204" charset="0"/>
              <a:cs typeface="Arimo" panose="020B0604020202020204" charset="0"/>
              <a:sym typeface="Dela Gothic On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BA8D73-AA7E-5397-BD34-B85976570E43}"/>
              </a:ext>
            </a:extLst>
          </p:cNvPr>
          <p:cNvSpPr txBox="1"/>
          <p:nvPr/>
        </p:nvSpPr>
        <p:spPr>
          <a:xfrm>
            <a:off x="1028699" y="5143500"/>
            <a:ext cx="103735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2913" algn="just"/>
            <a:r>
              <a:rPr lang="ru-RU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 соответствии с пунктом 17 части 1 статьи 17 Федерального закона № 79-ФЗ гражданскому служащему запрещается заниматься без письменного разрешения представителя нанимателя оплачиваемой деятельностью, финансируемой исключительно за счет средств иностранных государств, международных и иностранных организаций, иностранных граждан и лиц без гражданства, если иное не предусмотрено международным договором Российской Федерации или законодательством Российской Федерации.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FF485E-8E59-4493-5906-112D3B16D656}"/>
              </a:ext>
            </a:extLst>
          </p:cNvPr>
          <p:cNvSpPr txBox="1"/>
          <p:nvPr/>
        </p:nvSpPr>
        <p:spPr>
          <a:xfrm rot="10800000" flipV="1">
            <a:off x="1028700" y="7553903"/>
            <a:ext cx="103735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2913" algn="just"/>
            <a:r>
              <a:rPr lang="ru-RU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 соответствии с пунктом 11 части 1 статьи 17 Федерального закона № 79-ФЗ гражданскому служащему запрещается принимать без письменного разрешения представителя нанимателя награды, почетные и специальные звания иностранных государств, международных организаций, а также политических партий, других общественных объединений и религиозных объединений, если в его должностные обязанности входит взаимодействие с указанными организациями и объединения.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8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0" name="Google Shape;510;p26"/>
          <p:cNvCxnSpPr/>
          <p:nvPr/>
        </p:nvCxnSpPr>
        <p:spPr>
          <a:xfrm>
            <a:off x="1028804" y="6020936"/>
            <a:ext cx="16061266" cy="0"/>
          </a:xfrm>
          <a:prstGeom prst="straightConnector1">
            <a:avLst/>
          </a:prstGeom>
          <a:noFill/>
          <a:ln w="47625" cap="flat" cmpd="sng">
            <a:solidFill>
              <a:srgbClr val="512D1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11" name="Google Shape;51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67182" y="3836665"/>
            <a:ext cx="2270475" cy="2191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9192" y="3820698"/>
            <a:ext cx="1148900" cy="2188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1351" y="3829800"/>
            <a:ext cx="1637524" cy="2191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4" name="Google Shape;514;p26"/>
          <p:cNvGrpSpPr/>
          <p:nvPr/>
        </p:nvGrpSpPr>
        <p:grpSpPr>
          <a:xfrm>
            <a:off x="0" y="-144661"/>
            <a:ext cx="18288000" cy="1012779"/>
            <a:chOff x="0" y="-38100"/>
            <a:chExt cx="4816593" cy="266740"/>
          </a:xfrm>
        </p:grpSpPr>
        <p:sp>
          <p:nvSpPr>
            <p:cNvPr id="515" name="Google Shape;515;p26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516" name="Google Shape;516;p26"/>
            <p:cNvSpPr txBox="1"/>
            <p:nvPr/>
          </p:nvSpPr>
          <p:spPr>
            <a:xfrm>
              <a:off x="0" y="-38100"/>
              <a:ext cx="4816593" cy="266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7" name="Google Shape;517;p26"/>
          <p:cNvGrpSpPr/>
          <p:nvPr/>
        </p:nvGrpSpPr>
        <p:grpSpPr>
          <a:xfrm>
            <a:off x="1028700" y="375041"/>
            <a:ext cx="338458" cy="167005"/>
            <a:chOff x="0" y="12700"/>
            <a:chExt cx="451278" cy="222674"/>
          </a:xfrm>
        </p:grpSpPr>
        <p:cxnSp>
          <p:nvCxnSpPr>
            <p:cNvPr id="518" name="Google Shape;518;p26"/>
            <p:cNvCxnSpPr/>
            <p:nvPr/>
          </p:nvCxnSpPr>
          <p:spPr>
            <a:xfrm>
              <a:off x="0" y="124037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19" name="Google Shape;519;p26"/>
            <p:cNvCxnSpPr/>
            <p:nvPr/>
          </p:nvCxnSpPr>
          <p:spPr>
            <a:xfrm>
              <a:off x="0" y="12700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20" name="Google Shape;520;p26"/>
            <p:cNvCxnSpPr/>
            <p:nvPr/>
          </p:nvCxnSpPr>
          <p:spPr>
            <a:xfrm>
              <a:off x="0" y="235374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25" name="Google Shape;525;p26"/>
          <p:cNvSpPr txBox="1"/>
          <p:nvPr/>
        </p:nvSpPr>
        <p:spPr>
          <a:xfrm>
            <a:off x="1071351" y="988012"/>
            <a:ext cx="7671163" cy="592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743C26"/>
                </a:solidFill>
                <a:effectLst/>
                <a:uLnTx/>
                <a:uFillTx/>
                <a:latin typeface="Dela Gothic One"/>
                <a:ea typeface="Dela Gothic One"/>
                <a:cs typeface="Dela Gothic One"/>
                <a:sym typeface="Dela Gothic One"/>
              </a:rPr>
              <a:t>УЧАСТНИКИ  КОРРУПЦИИ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526" name="Google Shape;526;p26"/>
          <p:cNvSpPr txBox="1"/>
          <p:nvPr/>
        </p:nvSpPr>
        <p:spPr>
          <a:xfrm>
            <a:off x="1071350" y="6132185"/>
            <a:ext cx="4077849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403535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Взяткополучатель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527" name="Google Shape;527;p26"/>
          <p:cNvSpPr txBox="1"/>
          <p:nvPr/>
        </p:nvSpPr>
        <p:spPr>
          <a:xfrm>
            <a:off x="117565" y="6575383"/>
            <a:ext cx="6662057" cy="368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40385" marR="76835" indent="450215" algn="just">
              <a:spcAft>
                <a:spcPts val="285"/>
              </a:spcAft>
            </a:pPr>
            <a:r>
              <a:rPr lang="ru-RU" sz="18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должностное лицо — представитель власти, чиновник, выполняющий организационно-распорядительные или административно-хозяйственные функции; </a:t>
            </a:r>
          </a:p>
          <a:p>
            <a:pPr marL="540385" marR="3810" indent="450215" algn="just">
              <a:spcAft>
                <a:spcPts val="285"/>
              </a:spcAft>
            </a:pPr>
            <a:r>
              <a:rPr lang="ru-RU" sz="18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иностранное должностное лицо и должностное лицо публичной международной организации;</a:t>
            </a:r>
          </a:p>
          <a:p>
            <a:pPr marL="540385" marR="76835" indent="450215" algn="just">
              <a:spcAft>
                <a:spcPts val="20"/>
              </a:spcAft>
            </a:pPr>
            <a:r>
              <a:rPr lang="ru-RU" sz="18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лицо, выполняющее управленческие функции в коммерческой или иной организации, основной целью деятельности которых является извлечение прибыли, а также в некоммерческой организации, которая не является государственным органом, органом местного самоуправления, государственным или муниципальным учреждением, государственной корпорацией.</a:t>
            </a:r>
          </a:p>
          <a:p>
            <a:pPr marL="270510" marR="3810" indent="262890" algn="just">
              <a:lnSpc>
                <a:spcPct val="104000"/>
              </a:lnSpc>
              <a:spcAft>
                <a:spcPts val="20"/>
              </a:spcAft>
            </a:pPr>
            <a:r>
              <a:rPr lang="ru-RU" sz="1800" b="1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28" name="Google Shape;528;p26"/>
          <p:cNvSpPr txBox="1"/>
          <p:nvPr/>
        </p:nvSpPr>
        <p:spPr>
          <a:xfrm>
            <a:off x="7458891" y="6132185"/>
            <a:ext cx="3553098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rgbClr val="403535"/>
                </a:solidFill>
                <a:latin typeface="Arimo"/>
                <a:ea typeface="Arimo"/>
                <a:cs typeface="Arimo"/>
                <a:sym typeface="Arimo"/>
              </a:rPr>
              <a:t>Взяткодатель</a:t>
            </a:r>
            <a:endParaRPr dirty="0"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529" name="Google Shape;529;p26"/>
          <p:cNvSpPr txBox="1"/>
          <p:nvPr/>
        </p:nvSpPr>
        <p:spPr>
          <a:xfrm>
            <a:off x="7197120" y="6568044"/>
            <a:ext cx="4942063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indent="274638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- п</a:t>
            </a:r>
            <a:r>
              <a:rPr lang="ru-RU" sz="1800" b="0" i="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редоставляет взяткополучателю некую выгоду в обмен на возможность пользоваться полномочиями этого лица в своих целях. Выгодой могут быть деньги, материальные ценности, услуги, льготы и прочее. При этом обязательным условием является наличие у взяткополучателя распорядительных или административных функций.</a:t>
            </a:r>
          </a:p>
        </p:txBody>
      </p:sp>
      <p:sp>
        <p:nvSpPr>
          <p:cNvPr id="530" name="Google Shape;530;p26"/>
          <p:cNvSpPr txBox="1"/>
          <p:nvPr/>
        </p:nvSpPr>
        <p:spPr>
          <a:xfrm>
            <a:off x="12827726" y="6132185"/>
            <a:ext cx="4710272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Arial"/>
              </a:rPr>
              <a:t>Посредник</a:t>
            </a:r>
            <a:endParaRPr dirty="0"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531" name="Google Shape;531;p26"/>
          <p:cNvSpPr txBox="1"/>
          <p:nvPr/>
        </p:nvSpPr>
        <p:spPr>
          <a:xfrm>
            <a:off x="12595935" y="6568044"/>
            <a:ext cx="449413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indent="274638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al"/>
              </a:rPr>
              <a:t>- действует по инициативе взяткодателя или взяткополучателя, от их имени, выполняет техническое поручение своего доверителя. Его роль ограничивается тем,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al"/>
              </a:rPr>
              <a:t>что он помогает реализовать возникший у взяткодателя или взяткополучателя умысел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al"/>
              </a:rPr>
              <a:t>на совершение данных преступлений.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525;p26">
            <a:extLst>
              <a:ext uri="{FF2B5EF4-FFF2-40B4-BE49-F238E27FC236}">
                <a16:creationId xmlns:a16="http://schemas.microsoft.com/office/drawing/2014/main" id="{A07EAD82-30BE-772D-4F4E-9844684A7514}"/>
              </a:ext>
            </a:extLst>
          </p:cNvPr>
          <p:cNvSpPr txBox="1"/>
          <p:nvPr/>
        </p:nvSpPr>
        <p:spPr>
          <a:xfrm>
            <a:off x="1071351" y="1644301"/>
            <a:ext cx="15549242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889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500" b="0" i="0" u="none" strike="noStrike" kern="0" cap="none" spc="0" normalizeH="0" baseline="0" noProof="0" dirty="0">
                <a:ln>
                  <a:noFill/>
                </a:ln>
                <a:solidFill>
                  <a:srgbClr val="403535"/>
                </a:solidFill>
                <a:effectLst/>
                <a:uLnTx/>
                <a:uFillTx/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Dela Gothic One"/>
              </a:rPr>
              <a:t>Рассматривая участников коррупции на примере взяточничества, стоит отметить, что в коррупционном процессе всегда участвуют две стороны. Одна сторона — это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03535"/>
                </a:solidFill>
                <a:effectLst/>
                <a:uLnTx/>
                <a:uFillTx/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Dela Gothic One"/>
              </a:rPr>
              <a:t>взяткополучатель</a:t>
            </a:r>
            <a:r>
              <a:rPr kumimoji="0" lang="ru-RU" sz="2500" b="0" i="0" u="none" strike="noStrike" kern="0" cap="none" spc="0" normalizeH="0" baseline="0" noProof="0" dirty="0">
                <a:ln>
                  <a:noFill/>
                </a:ln>
                <a:solidFill>
                  <a:srgbClr val="403535"/>
                </a:solidFill>
                <a:effectLst/>
                <a:uLnTx/>
                <a:uFillTx/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Dela Gothic One"/>
              </a:rPr>
              <a:t> (подкупаемый). Вторая сторона — это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03535"/>
                </a:solidFill>
                <a:effectLst/>
                <a:uLnTx/>
                <a:uFillTx/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Dela Gothic One"/>
              </a:rPr>
              <a:t>взяткодатель</a:t>
            </a:r>
            <a:r>
              <a:rPr kumimoji="0" lang="ru-RU" sz="2500" b="0" i="0" u="none" strike="noStrike" kern="0" cap="none" spc="0" normalizeH="0" baseline="0" noProof="0" dirty="0">
                <a:ln>
                  <a:noFill/>
                </a:ln>
                <a:solidFill>
                  <a:srgbClr val="403535"/>
                </a:solidFill>
                <a:effectLst/>
                <a:uLnTx/>
                <a:uFillTx/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Dela Gothic One"/>
              </a:rPr>
              <a:t> (осуществляющий подкуп). Также в процессе может участвовать и третья сторона —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03535"/>
                </a:solidFill>
                <a:effectLst/>
                <a:uLnTx/>
                <a:uFillTx/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Dela Gothic One"/>
              </a:rPr>
              <a:t>посредник</a:t>
            </a:r>
            <a:r>
              <a:rPr kumimoji="0" lang="ru-RU" sz="2500" b="0" i="0" u="none" strike="noStrike" kern="0" cap="none" spc="0" normalizeH="0" baseline="0" noProof="0" dirty="0">
                <a:ln>
                  <a:noFill/>
                </a:ln>
                <a:solidFill>
                  <a:srgbClr val="403535"/>
                </a:solidFill>
                <a:effectLst/>
                <a:uLnTx/>
                <a:uFillTx/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Dela Gothic One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8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17426" y="1395559"/>
            <a:ext cx="8160100" cy="12452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6" name="Google Shape;326;p19"/>
          <p:cNvGrpSpPr/>
          <p:nvPr/>
        </p:nvGrpSpPr>
        <p:grpSpPr>
          <a:xfrm>
            <a:off x="0" y="-144661"/>
            <a:ext cx="18288000" cy="1012779"/>
            <a:chOff x="0" y="-38100"/>
            <a:chExt cx="4816593" cy="266740"/>
          </a:xfrm>
        </p:grpSpPr>
        <p:sp>
          <p:nvSpPr>
            <p:cNvPr id="327" name="Google Shape;327;p19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328" name="Google Shape;328;p19"/>
            <p:cNvSpPr txBox="1"/>
            <p:nvPr/>
          </p:nvSpPr>
          <p:spPr>
            <a:xfrm>
              <a:off x="0" y="-38100"/>
              <a:ext cx="4816593" cy="266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9" name="Google Shape;329;p19"/>
          <p:cNvGrpSpPr/>
          <p:nvPr/>
        </p:nvGrpSpPr>
        <p:grpSpPr>
          <a:xfrm>
            <a:off x="1028700" y="375041"/>
            <a:ext cx="338458" cy="167005"/>
            <a:chOff x="0" y="12700"/>
            <a:chExt cx="451278" cy="222674"/>
          </a:xfrm>
        </p:grpSpPr>
        <p:cxnSp>
          <p:nvCxnSpPr>
            <p:cNvPr id="330" name="Google Shape;330;p19"/>
            <p:cNvCxnSpPr/>
            <p:nvPr/>
          </p:nvCxnSpPr>
          <p:spPr>
            <a:xfrm>
              <a:off x="0" y="124037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1" name="Google Shape;331;p19"/>
            <p:cNvCxnSpPr/>
            <p:nvPr/>
          </p:nvCxnSpPr>
          <p:spPr>
            <a:xfrm>
              <a:off x="0" y="12700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2" name="Google Shape;332;p19"/>
            <p:cNvCxnSpPr/>
            <p:nvPr/>
          </p:nvCxnSpPr>
          <p:spPr>
            <a:xfrm>
              <a:off x="0" y="235374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37" name="Google Shape;337;p19"/>
          <p:cNvSpPr txBox="1"/>
          <p:nvPr/>
        </p:nvSpPr>
        <p:spPr>
          <a:xfrm>
            <a:off x="815543" y="1395559"/>
            <a:ext cx="16497015" cy="526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КОРРУПЦИОННЫЕ ПРАВОНАРУШЕНИЯ И ЮРИДИЧЕСКАЯ ОТВЕТСТВЕННОСТЬ</a:t>
            </a:r>
            <a:endParaRPr sz="3200" dirty="0">
              <a:latin typeface="Arimo" panose="020B0604020202020204" charset="0"/>
              <a:ea typeface="Arimo" panose="020B0604020202020204" charset="0"/>
              <a:cs typeface="Arimo" panose="020B0604020202020204" charset="0"/>
              <a:sym typeface="Dela Gothic One"/>
            </a:endParaRPr>
          </a:p>
        </p:txBody>
      </p:sp>
      <p:pic>
        <p:nvPicPr>
          <p:cNvPr id="339" name="Google Shape;33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66808" y="2445317"/>
            <a:ext cx="5245751" cy="6215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37;p19">
            <a:extLst>
              <a:ext uri="{FF2B5EF4-FFF2-40B4-BE49-F238E27FC236}">
                <a16:creationId xmlns:a16="http://schemas.microsoft.com/office/drawing/2014/main" id="{B9D9EED2-42A2-8C12-C479-F5A2F307B7D2}"/>
              </a:ext>
            </a:extLst>
          </p:cNvPr>
          <p:cNvSpPr txBox="1"/>
          <p:nvPr/>
        </p:nvSpPr>
        <p:spPr>
          <a:xfrm rot="10800000" flipV="1">
            <a:off x="847314" y="2667140"/>
            <a:ext cx="11219493" cy="592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indent="7048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совершение коррупционных правонарушений установлены меры юридической ответственности. </a:t>
            </a: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коррупционным правонарушениям относятся обладающие признаками коррупции гражданско-правовые деликты, дисциплинарные проступки, административные правонарушения, а также преступления.</a:t>
            </a:r>
          </a:p>
          <a:p>
            <a:pPr marR="0" lvl="0" indent="7048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Субъекты коррупционных правонарушений могут быть привлечены к уголовной, административной, гражданско-правовой, дисциплинарной ответственности.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2543937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8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8"/>
          <p:cNvGrpSpPr/>
          <p:nvPr/>
        </p:nvGrpSpPr>
        <p:grpSpPr>
          <a:xfrm>
            <a:off x="0" y="-144661"/>
            <a:ext cx="18288000" cy="1012779"/>
            <a:chOff x="0" y="-38100"/>
            <a:chExt cx="4816593" cy="266740"/>
          </a:xfrm>
        </p:grpSpPr>
        <p:sp>
          <p:nvSpPr>
            <p:cNvPr id="297" name="Google Shape;297;p18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298" name="Google Shape;298;p18"/>
            <p:cNvSpPr txBox="1"/>
            <p:nvPr/>
          </p:nvSpPr>
          <p:spPr>
            <a:xfrm>
              <a:off x="0" y="-38100"/>
              <a:ext cx="4816593" cy="266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18"/>
          <p:cNvGrpSpPr/>
          <p:nvPr/>
        </p:nvGrpSpPr>
        <p:grpSpPr>
          <a:xfrm>
            <a:off x="1028700" y="375041"/>
            <a:ext cx="338458" cy="167005"/>
            <a:chOff x="0" y="12700"/>
            <a:chExt cx="451278" cy="222674"/>
          </a:xfrm>
        </p:grpSpPr>
        <p:cxnSp>
          <p:nvCxnSpPr>
            <p:cNvPr id="300" name="Google Shape;300;p18"/>
            <p:cNvCxnSpPr/>
            <p:nvPr/>
          </p:nvCxnSpPr>
          <p:spPr>
            <a:xfrm>
              <a:off x="0" y="124037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0" y="12700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2" name="Google Shape;302;p18"/>
            <p:cNvCxnSpPr/>
            <p:nvPr/>
          </p:nvCxnSpPr>
          <p:spPr>
            <a:xfrm>
              <a:off x="0" y="235374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09" name="Google Shape;309;p18"/>
          <p:cNvSpPr txBox="1"/>
          <p:nvPr/>
        </p:nvSpPr>
        <p:spPr>
          <a:xfrm>
            <a:off x="716692" y="1047812"/>
            <a:ext cx="16376039" cy="1373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39750" marR="3810" indent="361950" algn="ctr">
              <a:spcAft>
                <a:spcPts val="20"/>
              </a:spcAft>
            </a:pPr>
            <a:r>
              <a:rPr lang="ru-RU" sz="2800" b="1" kern="1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 понимать, какая уголовная ответственность грозит за совершение коррупционных преступлений, в каких пределах и на кого Закон предписывает ее налагать.</a:t>
            </a:r>
            <a:endParaRPr lang="ru-RU" sz="2800" kern="1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" marR="3810" indent="317500" algn="ctr">
              <a:lnSpc>
                <a:spcPct val="104000"/>
              </a:lnSpc>
              <a:spcAft>
                <a:spcPts val="20"/>
              </a:spcAft>
            </a:pPr>
            <a:r>
              <a:rPr lang="ru-RU" sz="32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8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2" name="Google Shape;312;p18"/>
          <p:cNvSpPr txBox="1"/>
          <p:nvPr/>
        </p:nvSpPr>
        <p:spPr>
          <a:xfrm rot="10800000" flipV="1">
            <a:off x="1540492" y="2117029"/>
            <a:ext cx="15544714" cy="115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4625" marR="3810" algn="just">
              <a:lnSpc>
                <a:spcPct val="104000"/>
              </a:lnSpc>
              <a:spcAft>
                <a:spcPts val="20"/>
              </a:spcAft>
            </a:pPr>
            <a:r>
              <a:rPr lang="ru-RU" sz="2400" kern="1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Уголовным кодексом Российской Федерации предусматривается уголовная ответственность </a:t>
            </a:r>
            <a:r>
              <a:rPr lang="ru-RU" sz="2400" b="1" kern="1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вплоть до лишения свободы</a:t>
            </a:r>
            <a:r>
              <a:rPr lang="ru-RU" sz="2400" kern="1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 взяточничество, которым охватывается несколько преступлений — как получение и дача взятки, так и посредничество во взяточничестве.</a:t>
            </a:r>
          </a:p>
        </p:txBody>
      </p:sp>
      <p:sp>
        <p:nvSpPr>
          <p:cNvPr id="313" name="Google Shape;313;p18"/>
          <p:cNvSpPr txBox="1"/>
          <p:nvPr/>
        </p:nvSpPr>
        <p:spPr>
          <a:xfrm>
            <a:off x="1393865" y="3725278"/>
            <a:ext cx="6191838" cy="5861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63538" marR="13335" algn="ctr">
              <a:spcAft>
                <a:spcPts val="20"/>
              </a:spcAft>
            </a:pPr>
            <a:r>
              <a:rPr lang="ru-RU" sz="2800" kern="1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преступления коррупционной направленности Уголовным кодексом Российской Федерации предусмотрены следующие виды наказаний:</a:t>
            </a:r>
            <a:endParaRPr lang="ru-RU" sz="2000" kern="10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3538" marR="13335" algn="l">
              <a:lnSpc>
                <a:spcPct val="107000"/>
              </a:lnSpc>
              <a:spcAft>
                <a:spcPts val="20"/>
              </a:spcAft>
            </a:pPr>
            <a:r>
              <a:rPr lang="ru-RU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штраф;</a:t>
            </a:r>
            <a:endParaRPr lang="ru-RU" sz="18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3538" marR="13335" algn="just">
              <a:lnSpc>
                <a:spcPct val="107000"/>
              </a:lnSpc>
              <a:spcAft>
                <a:spcPts val="20"/>
              </a:spcAft>
            </a:pPr>
            <a:r>
              <a:rPr lang="ru-RU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лишение права занимать определенные должности  или заниматься определенной    деятельностью;</a:t>
            </a:r>
            <a:endParaRPr lang="ru-RU" sz="18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3538" marR="13335" algn="l">
              <a:lnSpc>
                <a:spcPct val="107000"/>
              </a:lnSpc>
              <a:spcAft>
                <a:spcPts val="20"/>
              </a:spcAft>
            </a:pPr>
            <a:r>
              <a:rPr lang="ru-RU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обязательные работы;</a:t>
            </a:r>
            <a:endParaRPr lang="ru-RU" sz="18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3538" marR="13335" algn="l">
              <a:lnSpc>
                <a:spcPct val="107000"/>
              </a:lnSpc>
              <a:spcAft>
                <a:spcPts val="20"/>
              </a:spcAft>
            </a:pPr>
            <a:r>
              <a:rPr lang="ru-RU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исправительные работы;</a:t>
            </a:r>
            <a:endParaRPr lang="ru-RU" sz="18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3538" marR="13335" algn="l">
              <a:lnSpc>
                <a:spcPct val="107000"/>
              </a:lnSpc>
              <a:spcAft>
                <a:spcPts val="20"/>
              </a:spcAft>
            </a:pPr>
            <a:r>
              <a:rPr lang="ru-RU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принудительные работы;</a:t>
            </a:r>
            <a:endParaRPr lang="ru-RU" sz="18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3538" marR="13335" algn="l">
              <a:lnSpc>
                <a:spcPct val="107000"/>
              </a:lnSpc>
              <a:spcAft>
                <a:spcPts val="20"/>
              </a:spcAft>
            </a:pPr>
            <a:r>
              <a:rPr lang="ru-RU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ограничение свободы;</a:t>
            </a:r>
            <a:endParaRPr lang="ru-RU" sz="18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3538" marR="13335" algn="l">
              <a:lnSpc>
                <a:spcPct val="107000"/>
              </a:lnSpc>
              <a:spcAft>
                <a:spcPts val="20"/>
              </a:spcAft>
            </a:pPr>
            <a:r>
              <a:rPr lang="ru-RU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лишение свободы на определенный срок.</a:t>
            </a:r>
            <a:endParaRPr lang="ru-RU" sz="18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4" name="Google Shape;314;p18"/>
          <p:cNvSpPr txBox="1"/>
          <p:nvPr/>
        </p:nvSpPr>
        <p:spPr>
          <a:xfrm rot="10800000" flipV="1">
            <a:off x="9265387" y="3700042"/>
            <a:ext cx="6050812" cy="6031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7013" marR="13335" indent="-52388" algn="ctr">
              <a:lnSpc>
                <a:spcPct val="107000"/>
              </a:lnSpc>
              <a:spcAft>
                <a:spcPts val="20"/>
              </a:spcAft>
            </a:pPr>
            <a:r>
              <a:rPr lang="ru-RU" sz="2800" kern="1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Уголовная ответственность дифференцирована</a:t>
            </a:r>
            <a:endParaRPr lang="ru-RU" sz="2000" kern="10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7965" marR="13335" indent="270510" algn="ctr">
              <a:lnSpc>
                <a:spcPct val="107000"/>
              </a:lnSpc>
              <a:spcAft>
                <a:spcPts val="20"/>
              </a:spcAft>
            </a:pPr>
            <a:r>
              <a:rPr lang="ru-RU" sz="2800" kern="1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зависимости от размера взятки:</a:t>
            </a:r>
            <a:endParaRPr lang="ru-RU" sz="2000" kern="10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7013" marR="13335" indent="-52388" algn="just">
              <a:lnSpc>
                <a:spcPct val="107000"/>
              </a:lnSpc>
              <a:spcAft>
                <a:spcPts val="20"/>
              </a:spcAft>
            </a:pPr>
            <a:r>
              <a:rPr lang="ru-RU" sz="2399" b="0" i="0" u="none" strike="noStrike" cap="none" dirty="0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Arial"/>
              </a:rPr>
              <a:t> </a:t>
            </a:r>
          </a:p>
          <a:p>
            <a:pPr marL="227013" marR="13335" indent="-52388" algn="just">
              <a:lnSpc>
                <a:spcPct val="107000"/>
              </a:lnSpc>
              <a:spcAft>
                <a:spcPts val="20"/>
              </a:spcAft>
            </a:pPr>
            <a:endParaRPr lang="ru-RU" sz="2399" kern="100" dirty="0">
              <a:effectLst/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227013" marR="13335" indent="-52388" algn="just">
              <a:lnSpc>
                <a:spcPct val="107000"/>
              </a:lnSpc>
              <a:spcAft>
                <a:spcPts val="20"/>
              </a:spcAft>
            </a:pPr>
            <a:endParaRPr lang="ru-RU" sz="2399" kern="100" dirty="0">
              <a:solidFill>
                <a:srgbClr val="4472C4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363538" marR="13335" algn="just">
              <a:lnSpc>
                <a:spcPct val="107000"/>
              </a:lnSpc>
              <a:spcAft>
                <a:spcPts val="20"/>
              </a:spcAft>
            </a:pPr>
            <a:r>
              <a:rPr lang="ru-RU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в простом размере (до 25 тысяч рублей); </a:t>
            </a:r>
            <a:endParaRPr lang="ru-RU" sz="18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3538" marR="13335" algn="just">
              <a:lnSpc>
                <a:spcPct val="107000"/>
              </a:lnSpc>
              <a:spcAft>
                <a:spcPts val="20"/>
              </a:spcAft>
            </a:pPr>
            <a:r>
              <a:rPr lang="ru-RU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в значительном размере (от 25 до 150 тысяч рублей);</a:t>
            </a:r>
            <a:endParaRPr lang="ru-RU" sz="18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3538" marR="13335" algn="just">
              <a:lnSpc>
                <a:spcPct val="107000"/>
              </a:lnSpc>
              <a:spcAft>
                <a:spcPts val="20"/>
              </a:spcAft>
            </a:pPr>
            <a:r>
              <a:rPr lang="ru-RU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в крупном размере (от 150 тысяч до миллиона рублей)</a:t>
            </a:r>
            <a:r>
              <a:rPr lang="ru-RU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8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3538" marR="13335" algn="just">
              <a:lnSpc>
                <a:spcPct val="107000"/>
              </a:lnSpc>
              <a:spcAft>
                <a:spcPts val="20"/>
              </a:spcAft>
            </a:pPr>
            <a:r>
              <a:rPr lang="ru-RU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в особо крупном размере (свыше миллиона)</a:t>
            </a:r>
            <a:r>
              <a:rPr lang="ru-RU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8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7965" marR="13335" indent="540385" algn="just">
              <a:lnSpc>
                <a:spcPct val="107000"/>
              </a:lnSpc>
              <a:spcAft>
                <a:spcPts val="20"/>
              </a:spcAft>
            </a:pPr>
            <a:r>
              <a:rPr lang="ru-RU" sz="24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315" name="Google Shape;3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48320" y="4338485"/>
            <a:ext cx="3095123" cy="556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1389" y="3936617"/>
            <a:ext cx="931225" cy="803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18;p18">
            <a:extLst>
              <a:ext uri="{FF2B5EF4-FFF2-40B4-BE49-F238E27FC236}">
                <a16:creationId xmlns:a16="http://schemas.microsoft.com/office/drawing/2014/main" id="{4A3FA7E3-C89B-4517-A97F-6B383F2F7A1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267" y="3936617"/>
            <a:ext cx="931225" cy="803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8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42077" y="1695277"/>
            <a:ext cx="7820330" cy="7942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7" name="Google Shape;347;p20"/>
          <p:cNvGrpSpPr/>
          <p:nvPr/>
        </p:nvGrpSpPr>
        <p:grpSpPr>
          <a:xfrm>
            <a:off x="0" y="-144661"/>
            <a:ext cx="18288000" cy="1012779"/>
            <a:chOff x="0" y="-38100"/>
            <a:chExt cx="4816593" cy="266740"/>
          </a:xfrm>
        </p:grpSpPr>
        <p:sp>
          <p:nvSpPr>
            <p:cNvPr id="348" name="Google Shape;348;p20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349" name="Google Shape;349;p20"/>
            <p:cNvSpPr txBox="1"/>
            <p:nvPr/>
          </p:nvSpPr>
          <p:spPr>
            <a:xfrm>
              <a:off x="0" y="-38100"/>
              <a:ext cx="4816593" cy="266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" name="Google Shape;350;p20"/>
          <p:cNvGrpSpPr/>
          <p:nvPr/>
        </p:nvGrpSpPr>
        <p:grpSpPr>
          <a:xfrm>
            <a:off x="1028700" y="375041"/>
            <a:ext cx="338458" cy="167005"/>
            <a:chOff x="0" y="12700"/>
            <a:chExt cx="451278" cy="222674"/>
          </a:xfrm>
        </p:grpSpPr>
        <p:cxnSp>
          <p:nvCxnSpPr>
            <p:cNvPr id="351" name="Google Shape;351;p20"/>
            <p:cNvCxnSpPr/>
            <p:nvPr/>
          </p:nvCxnSpPr>
          <p:spPr>
            <a:xfrm>
              <a:off x="0" y="124037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2" name="Google Shape;352;p20"/>
            <p:cNvCxnSpPr/>
            <p:nvPr/>
          </p:nvCxnSpPr>
          <p:spPr>
            <a:xfrm>
              <a:off x="0" y="12700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3" name="Google Shape;353;p20"/>
            <p:cNvCxnSpPr/>
            <p:nvPr/>
          </p:nvCxnSpPr>
          <p:spPr>
            <a:xfrm>
              <a:off x="0" y="235374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1" name="Google Shape;361;p20"/>
          <p:cNvSpPr txBox="1"/>
          <p:nvPr/>
        </p:nvSpPr>
        <p:spPr>
          <a:xfrm>
            <a:off x="1028700" y="1110049"/>
            <a:ext cx="12391500" cy="79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0" u="none" strike="noStrike" cap="none" dirty="0">
                <a:solidFill>
                  <a:srgbClr val="743C26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Обратимся к каждому конкретному составу преступления, охватываемому понятием взяточничества</a:t>
            </a:r>
            <a:endParaRPr sz="2400" dirty="0"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363" name="Google Shape;363;p20"/>
          <p:cNvSpPr txBox="1"/>
          <p:nvPr/>
        </p:nvSpPr>
        <p:spPr>
          <a:xfrm>
            <a:off x="1028700" y="2142325"/>
            <a:ext cx="4854388" cy="821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indent="268288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Получение взятки </a:t>
            </a:r>
            <a:r>
              <a:rPr lang="ru-RU" sz="20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(ст. 290 УК РФ). </a:t>
            </a:r>
          </a:p>
          <a:p>
            <a:pPr marR="0" lvl="0" indent="268288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Это преступление выражается в получении должностным лицом, иностранным должностным лицом либо должностным лицом публичной международной организации лично или через посредника взятки в виде денег, ценных бумаг, иного имущества либо в виде незаконных оказания ему услуг имущественного характера, предоставления иных имущественных прав за совершение действий (бездействие) в пользу взяткодателя или представляемых им лиц, если такие действия (бездействие) входят в служебные полномочия должностного лица либо если оно в силу должностного положения может способствовать таким действиям (бездействию), а равно за общее покровительство или попустительство по службе. </a:t>
            </a:r>
          </a:p>
          <a:p>
            <a:pPr marR="3810" indent="363538" algn="just">
              <a:lnSpc>
                <a:spcPct val="104000"/>
              </a:lnSpc>
              <a:spcAft>
                <a:spcPts val="1595"/>
              </a:spcAft>
            </a:pPr>
            <a:r>
              <a:rPr lang="ru-RU" sz="1900" kern="1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9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амым мягким </a:t>
            </a:r>
            <a:r>
              <a:rPr lang="ru-RU" sz="1900" kern="1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наказанием</a:t>
            </a:r>
            <a:r>
              <a:rPr lang="ru-RU" sz="19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 получение взятки является штраф, а самым суровым — лишение свободы на срок до 15 лет. Кроме того, за получение взятки суд может лишить осужденного права занимать определенные должности или заниматься определенной деятельностью на срок до трех лет.</a:t>
            </a:r>
          </a:p>
          <a:p>
            <a:pPr marR="0" lvl="0" indent="268288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364" name="Google Shape;364;p20"/>
          <p:cNvSpPr txBox="1"/>
          <p:nvPr/>
        </p:nvSpPr>
        <p:spPr>
          <a:xfrm>
            <a:off x="11793070" y="2172686"/>
            <a:ext cx="6037730" cy="518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39750" marR="3810" indent="266700" algn="just">
              <a:lnSpc>
                <a:spcPct val="104000"/>
              </a:lnSpc>
              <a:spcAft>
                <a:spcPts val="20"/>
              </a:spcAft>
            </a:pPr>
            <a:r>
              <a:rPr lang="ru-RU" sz="2400" b="1" kern="1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Посредничество во взяточничестве</a:t>
            </a:r>
            <a:r>
              <a:rPr lang="ru-RU" sz="2400" b="1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(ст. 291.1 УК РФ) выражается в непосредственной передаче взятки по поручению взяткодателя или взяткополучателя либо иное способствование взяткодателю и (или) взяткополучателю в достижении, либо реализации соглашения между ними о получении и даче взятки в значительном размере.</a:t>
            </a:r>
          </a:p>
          <a:p>
            <a:pPr marL="539750" marR="3810" indent="266700" algn="just">
              <a:lnSpc>
                <a:spcPct val="104000"/>
              </a:lnSpc>
              <a:spcAft>
                <a:spcPts val="20"/>
              </a:spcAft>
            </a:pPr>
            <a:r>
              <a:rPr lang="ru-RU" sz="2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0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амым мягким </a:t>
            </a:r>
            <a:r>
              <a:rPr lang="ru-RU" sz="20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наказанием</a:t>
            </a:r>
            <a:r>
              <a:rPr lang="ru-RU" sz="20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 посредничество во взяточничестве является штраф, а самым суровым — лишение свободы на срок до 7 лет. За посредничество во взяточничестве виновный может быть лишен права занимать определенные должности или заниматься определенной деятельностью на срок до трех лет.</a:t>
            </a:r>
          </a:p>
          <a:p>
            <a:pPr marL="539750" marR="3810" indent="266700" algn="just">
              <a:lnSpc>
                <a:spcPct val="104000"/>
              </a:lnSpc>
              <a:spcAft>
                <a:spcPts val="20"/>
              </a:spcAft>
            </a:pPr>
            <a:endParaRPr lang="ru-RU" sz="20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5" name="Google Shape;365;p20"/>
          <p:cNvSpPr txBox="1"/>
          <p:nvPr/>
        </p:nvSpPr>
        <p:spPr>
          <a:xfrm>
            <a:off x="6104965" y="2172686"/>
            <a:ext cx="5448445" cy="568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39750" marR="3810" indent="173038" algn="just">
              <a:lnSpc>
                <a:spcPct val="104000"/>
              </a:lnSpc>
              <a:spcAft>
                <a:spcPts val="1310"/>
              </a:spcAft>
            </a:pPr>
            <a:r>
              <a:rPr lang="ru-RU" sz="2400" b="1" kern="1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Дача взятки</a:t>
            </a:r>
            <a:r>
              <a:rPr lang="ru-RU" sz="24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(ст. 291УК РФ) выражается в передаче не кому бы то ни было, а исчерпывающе перечисленным в законе субъектам — должностному лицу, иностранному должностному лицу либо должностному лицу публичной международной организации, взятки лично или через посредника.</a:t>
            </a:r>
          </a:p>
          <a:p>
            <a:pPr marL="539750" marR="3810" indent="173038" algn="just">
              <a:lnSpc>
                <a:spcPct val="104000"/>
              </a:lnSpc>
              <a:spcAft>
                <a:spcPts val="1310"/>
              </a:spcAft>
            </a:pPr>
            <a:r>
              <a:rPr lang="ru-RU" sz="2000" kern="1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0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амым мягким </a:t>
            </a:r>
            <a:r>
              <a:rPr lang="ru-RU" sz="2000" kern="1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наказанием</a:t>
            </a:r>
            <a:r>
              <a:rPr lang="ru-RU" sz="20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установлен штраф, а самым суровым — лишение свободы на срок до 12 лет. За дачу взятки также могут применить наказание в виде лишения права занимать определенные должности или заниматься определенной деятельностью на срок до трех лет.</a:t>
            </a:r>
            <a:endParaRPr lang="ru-RU" sz="16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9750" marR="3810" indent="173038" algn="just">
              <a:lnSpc>
                <a:spcPct val="104000"/>
              </a:lnSpc>
              <a:spcAft>
                <a:spcPts val="1310"/>
              </a:spcAft>
            </a:pPr>
            <a:endParaRPr lang="ru-RU" sz="20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Google Shape;593;p30">
            <a:extLst>
              <a:ext uri="{FF2B5EF4-FFF2-40B4-BE49-F238E27FC236}">
                <a16:creationId xmlns:a16="http://schemas.microsoft.com/office/drawing/2014/main" id="{90AAC490-2582-0288-C73F-1F9921C8633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99495" y="7858217"/>
            <a:ext cx="5204012" cy="1983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8"/>
        </a:solid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62048" y="523003"/>
            <a:ext cx="14197284" cy="13635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3" name="Google Shape;473;p24"/>
          <p:cNvGrpSpPr/>
          <p:nvPr/>
        </p:nvGrpSpPr>
        <p:grpSpPr>
          <a:xfrm>
            <a:off x="0" y="-144661"/>
            <a:ext cx="18288000" cy="1012779"/>
            <a:chOff x="0" y="-38100"/>
            <a:chExt cx="4816593" cy="266740"/>
          </a:xfrm>
        </p:grpSpPr>
        <p:sp>
          <p:nvSpPr>
            <p:cNvPr id="474" name="Google Shape;474;p24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475" name="Google Shape;475;p24"/>
            <p:cNvSpPr txBox="1"/>
            <p:nvPr/>
          </p:nvSpPr>
          <p:spPr>
            <a:xfrm>
              <a:off x="0" y="-38100"/>
              <a:ext cx="4816593" cy="266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6" name="Google Shape;476;p24"/>
          <p:cNvGrpSpPr/>
          <p:nvPr/>
        </p:nvGrpSpPr>
        <p:grpSpPr>
          <a:xfrm>
            <a:off x="1028700" y="375041"/>
            <a:ext cx="338458" cy="167005"/>
            <a:chOff x="0" y="12700"/>
            <a:chExt cx="451278" cy="222674"/>
          </a:xfrm>
        </p:grpSpPr>
        <p:cxnSp>
          <p:nvCxnSpPr>
            <p:cNvPr id="477" name="Google Shape;477;p24"/>
            <p:cNvCxnSpPr/>
            <p:nvPr/>
          </p:nvCxnSpPr>
          <p:spPr>
            <a:xfrm>
              <a:off x="0" y="124037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8" name="Google Shape;478;p24"/>
            <p:cNvCxnSpPr/>
            <p:nvPr/>
          </p:nvCxnSpPr>
          <p:spPr>
            <a:xfrm>
              <a:off x="0" y="12700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9" name="Google Shape;479;p24"/>
            <p:cNvCxnSpPr/>
            <p:nvPr/>
          </p:nvCxnSpPr>
          <p:spPr>
            <a:xfrm>
              <a:off x="0" y="235374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84" name="Google Shape;484;p24"/>
          <p:cNvSpPr txBox="1"/>
          <p:nvPr/>
        </p:nvSpPr>
        <p:spPr>
          <a:xfrm>
            <a:off x="7560617" y="1078279"/>
            <a:ext cx="6316748" cy="62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ru-RU" sz="3800" b="1" i="0" u="none" strike="noStrike" kern="1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Важно обратить внимание</a:t>
            </a:r>
            <a:endParaRPr sz="3800" dirty="0">
              <a:solidFill>
                <a:schemeClr val="accent5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85" name="Google Shape;485;p24"/>
          <p:cNvSpPr txBox="1"/>
          <p:nvPr/>
        </p:nvSpPr>
        <p:spPr>
          <a:xfrm>
            <a:off x="9735671" y="1835395"/>
            <a:ext cx="7207623" cy="750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63538" marR="3810" indent="617538" algn="just">
              <a:spcAft>
                <a:spcPts val="20"/>
              </a:spcAft>
            </a:pPr>
            <a:r>
              <a:rPr lang="ru-RU" sz="20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части 5 ст. 291.1 УК РФ установлена ответственность за обещание или предложение посредничества во взяточничестве. Санкции, предусмотренные частями первой и пятой ст. 291.1 УК РФ, показывают, что обещание взятки или предложение посредничества во взяточничестве законодательством признаются более опасными, нежели собственно посредничество.</a:t>
            </a:r>
          </a:p>
          <a:p>
            <a:pPr marL="227965" marR="3810" indent="317500" algn="just">
              <a:lnSpc>
                <a:spcPct val="115000"/>
              </a:lnSpc>
              <a:spcAft>
                <a:spcPts val="20"/>
              </a:spcAft>
            </a:pPr>
            <a:r>
              <a:rPr lang="ru-RU" sz="24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marR="3810" indent="540385" algn="just">
              <a:spcAft>
                <a:spcPts val="20"/>
              </a:spcAft>
            </a:pPr>
            <a:r>
              <a:rPr lang="ru-RU" sz="20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Преступления взяточничества являются скрытыми и в разглашении их совершения не заинтересована ни одна из сторон (взяткополучатель и взяткодатель). Довольно часто участники этого преступления для придания большей конспиративности его совершения используют иных лиц, которым доверяют, в том числе родственников, близких людей. Однако если имущественная выгода в виде денег, иных ценностей, оказание материальных услуг предоставлены родным и близким должностного лица с его согласия либо если он не возражал против этого и использовал свои служебные полномочия в пользу взяткодателя, то действия должностного лица признаются получением взятки, а родственники или близкие должностного лица, «помогавшие» в преступлении привлекаются к уголовной ответственности за посредничество во взяточничестве.</a:t>
            </a:r>
          </a:p>
        </p:txBody>
      </p:sp>
      <p:pic>
        <p:nvPicPr>
          <p:cNvPr id="486" name="Google Shape;48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09711"/>
            <a:ext cx="8400662" cy="9077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8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8558" y="1012779"/>
            <a:ext cx="8635800" cy="880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086912" y="-1503709"/>
            <a:ext cx="15320627" cy="13839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3" name="Google Shape;493;p25"/>
          <p:cNvGrpSpPr/>
          <p:nvPr/>
        </p:nvGrpSpPr>
        <p:grpSpPr>
          <a:xfrm>
            <a:off x="0" y="-144661"/>
            <a:ext cx="18288000" cy="1012779"/>
            <a:chOff x="0" y="-38100"/>
            <a:chExt cx="4816593" cy="266740"/>
          </a:xfrm>
        </p:grpSpPr>
        <p:sp>
          <p:nvSpPr>
            <p:cNvPr id="494" name="Google Shape;494;p25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495" name="Google Shape;495;p25"/>
            <p:cNvSpPr txBox="1"/>
            <p:nvPr/>
          </p:nvSpPr>
          <p:spPr>
            <a:xfrm>
              <a:off x="0" y="-38100"/>
              <a:ext cx="4816593" cy="266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6" name="Google Shape;496;p25"/>
          <p:cNvGrpSpPr/>
          <p:nvPr/>
        </p:nvGrpSpPr>
        <p:grpSpPr>
          <a:xfrm>
            <a:off x="1028700" y="375041"/>
            <a:ext cx="338458" cy="167005"/>
            <a:chOff x="0" y="12700"/>
            <a:chExt cx="451278" cy="222674"/>
          </a:xfrm>
        </p:grpSpPr>
        <p:cxnSp>
          <p:nvCxnSpPr>
            <p:cNvPr id="497" name="Google Shape;497;p25"/>
            <p:cNvCxnSpPr/>
            <p:nvPr/>
          </p:nvCxnSpPr>
          <p:spPr>
            <a:xfrm>
              <a:off x="0" y="124037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98" name="Google Shape;498;p25"/>
            <p:cNvCxnSpPr/>
            <p:nvPr/>
          </p:nvCxnSpPr>
          <p:spPr>
            <a:xfrm>
              <a:off x="0" y="12700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99" name="Google Shape;499;p25"/>
            <p:cNvCxnSpPr/>
            <p:nvPr/>
          </p:nvCxnSpPr>
          <p:spPr>
            <a:xfrm>
              <a:off x="0" y="235374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04" name="Google Shape;504;p25"/>
          <p:cNvSpPr txBox="1"/>
          <p:nvPr/>
        </p:nvSpPr>
        <p:spPr>
          <a:xfrm>
            <a:off x="169079" y="1012779"/>
            <a:ext cx="8490364" cy="845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40385" marR="3810" indent="317500" algn="ctr">
              <a:lnSpc>
                <a:spcPct val="104000"/>
              </a:lnSpc>
              <a:spcAft>
                <a:spcPts val="1595"/>
              </a:spcAft>
            </a:pPr>
            <a:r>
              <a:rPr lang="ru-RU" sz="4000" b="1" kern="1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Служебный подлог</a:t>
            </a:r>
            <a:endParaRPr lang="ru-RU" sz="4000" kern="10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5" name="Google Shape;505;p25"/>
          <p:cNvSpPr txBox="1"/>
          <p:nvPr/>
        </p:nvSpPr>
        <p:spPr>
          <a:xfrm>
            <a:off x="787331" y="1623304"/>
            <a:ext cx="7872112" cy="850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0215" marR="3810" indent="540385" algn="just">
              <a:spcAft>
                <a:spcPts val="275"/>
              </a:spcAft>
            </a:pPr>
            <a:r>
              <a:rPr lang="ru-RU" sz="20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(ст. 292 УК РФ) является внесение должностным лицом, а также государственным служащим или служащим органа местного самоуправления, не являющимся должностным лицом, в официальные документы заведомо ложных сведений, а равно внесение в указанные документы исправлений, искажающих их действительное содержание, если эти деяния совершены из корыстной или иной личной заинтересованности.  </a:t>
            </a:r>
          </a:p>
          <a:p>
            <a:pPr marL="450215" marR="3810" indent="540385" algn="just">
              <a:spcAft>
                <a:spcPts val="20"/>
              </a:spcAft>
            </a:pPr>
            <a:r>
              <a:rPr lang="ru-RU" sz="20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Содержание используемых в статье категорий состоит в следующем. Официальным документом, о котором говорится в норме ст. 292 УК РФ, является документ, удостоверяющий факты, влекущие юридические последствия в виде предоставления или лишения прав, возложения или освобождения от обязанностей, изменения объема прав и обязанностей. Это — листки временной нетрудоспособности, медицинские книжки, экзаменационные ведомости, зачетные книжки, справки о заработной плате, протоколы комиссий по осуществлению закупок, свидетельства о регистрации автомобиля и т.п.</a:t>
            </a:r>
          </a:p>
          <a:p>
            <a:pPr marL="450215" marR="3810" indent="540385" algn="just">
              <a:spcAft>
                <a:spcPts val="610"/>
              </a:spcAft>
            </a:pPr>
            <a:r>
              <a:rPr lang="ru-RU" sz="20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 внесением заведомо ложных сведений, исправлений признается отражение заведомо не соответствующих действительности фактов как в уже существующих официальных документах, так и путем изготовления нового документа, в том числе с использованием бланка соответствующего документа.</a:t>
            </a:r>
          </a:p>
          <a:p>
            <a:pPr marL="450215" marR="3810" indent="540385" algn="just">
              <a:spcAft>
                <a:spcPts val="610"/>
              </a:spcAft>
            </a:pPr>
            <a:r>
              <a:rPr lang="ru-RU" sz="20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0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амым мягким </a:t>
            </a:r>
            <a:r>
              <a:rPr lang="ru-RU" sz="20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наказанием</a:t>
            </a:r>
            <a:r>
              <a:rPr lang="ru-RU" sz="20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 служебный подлог является штраф, а самым суровым — лишение свободы на срок до четырех лет с лишением права занимать определенные должности или заниматься определенной деятельностью на срок до трех лет или без такового.</a:t>
            </a:r>
            <a:endParaRPr lang="ru-RU" sz="20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8"/>
        </a:solidFill>
        <a:effectLst/>
      </p:bgPr>
    </p:bg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4669" y="-3828827"/>
            <a:ext cx="21399149" cy="2157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73493" y="1298752"/>
            <a:ext cx="9453652" cy="911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53413" y="2433588"/>
            <a:ext cx="2466325" cy="2556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8" name="Google Shape;558;p28"/>
          <p:cNvGrpSpPr/>
          <p:nvPr/>
        </p:nvGrpSpPr>
        <p:grpSpPr>
          <a:xfrm>
            <a:off x="0" y="-144661"/>
            <a:ext cx="18288000" cy="1012779"/>
            <a:chOff x="0" y="-38100"/>
            <a:chExt cx="4816593" cy="266740"/>
          </a:xfrm>
        </p:grpSpPr>
        <p:sp>
          <p:nvSpPr>
            <p:cNvPr id="559" name="Google Shape;559;p28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560" name="Google Shape;560;p28"/>
            <p:cNvSpPr txBox="1"/>
            <p:nvPr/>
          </p:nvSpPr>
          <p:spPr>
            <a:xfrm>
              <a:off x="0" y="-38100"/>
              <a:ext cx="4816593" cy="266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1" name="Google Shape;561;p28"/>
          <p:cNvGrpSpPr/>
          <p:nvPr/>
        </p:nvGrpSpPr>
        <p:grpSpPr>
          <a:xfrm>
            <a:off x="1028700" y="375041"/>
            <a:ext cx="338458" cy="167005"/>
            <a:chOff x="0" y="12700"/>
            <a:chExt cx="451278" cy="222674"/>
          </a:xfrm>
        </p:grpSpPr>
        <p:cxnSp>
          <p:nvCxnSpPr>
            <p:cNvPr id="562" name="Google Shape;562;p28"/>
            <p:cNvCxnSpPr/>
            <p:nvPr/>
          </p:nvCxnSpPr>
          <p:spPr>
            <a:xfrm>
              <a:off x="0" y="124037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3" name="Google Shape;563;p28"/>
            <p:cNvCxnSpPr/>
            <p:nvPr/>
          </p:nvCxnSpPr>
          <p:spPr>
            <a:xfrm>
              <a:off x="0" y="12700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4" name="Google Shape;564;p28"/>
            <p:cNvCxnSpPr/>
            <p:nvPr/>
          </p:nvCxnSpPr>
          <p:spPr>
            <a:xfrm>
              <a:off x="0" y="235374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65" name="Google Shape;565;p28"/>
          <p:cNvSpPr txBox="1"/>
          <p:nvPr/>
        </p:nvSpPr>
        <p:spPr>
          <a:xfrm>
            <a:off x="14316074" y="285983"/>
            <a:ext cx="836340" cy="27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SERVICE</a:t>
            </a:r>
            <a:endParaRPr dirty="0"/>
          </a:p>
        </p:txBody>
      </p:sp>
      <p:sp>
        <p:nvSpPr>
          <p:cNvPr id="566" name="Google Shape;566;p28"/>
          <p:cNvSpPr txBox="1"/>
          <p:nvPr/>
        </p:nvSpPr>
        <p:spPr>
          <a:xfrm>
            <a:off x="16328082" y="285983"/>
            <a:ext cx="931218" cy="27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CONTACT</a:t>
            </a:r>
            <a:endParaRPr dirty="0"/>
          </a:p>
        </p:txBody>
      </p:sp>
      <p:sp>
        <p:nvSpPr>
          <p:cNvPr id="567" name="Google Shape;567;p28"/>
          <p:cNvSpPr txBox="1"/>
          <p:nvPr/>
        </p:nvSpPr>
        <p:spPr>
          <a:xfrm>
            <a:off x="12467182" y="285983"/>
            <a:ext cx="677317" cy="27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ABOUT</a:t>
            </a:r>
            <a:endParaRPr dirty="0"/>
          </a:p>
        </p:txBody>
      </p:sp>
      <p:sp>
        <p:nvSpPr>
          <p:cNvPr id="568" name="Google Shape;568;p28"/>
          <p:cNvSpPr txBox="1"/>
          <p:nvPr/>
        </p:nvSpPr>
        <p:spPr>
          <a:xfrm>
            <a:off x="10715920" y="285983"/>
            <a:ext cx="571500" cy="27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FFEFE8"/>
                </a:solidFill>
                <a:latin typeface="Arimo"/>
                <a:ea typeface="Arimo"/>
                <a:cs typeface="Arimo"/>
                <a:sym typeface="Arimo"/>
              </a:rPr>
              <a:t>HOME</a:t>
            </a:r>
            <a:endParaRPr dirty="0"/>
          </a:p>
        </p:txBody>
      </p:sp>
      <p:sp>
        <p:nvSpPr>
          <p:cNvPr id="569" name="Google Shape;569;p28"/>
          <p:cNvSpPr txBox="1"/>
          <p:nvPr/>
        </p:nvSpPr>
        <p:spPr>
          <a:xfrm>
            <a:off x="1367157" y="1142882"/>
            <a:ext cx="9139973" cy="658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Коммерческий подкуп</a:t>
            </a:r>
            <a:endParaRPr sz="4000" dirty="0">
              <a:solidFill>
                <a:schemeClr val="accent5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2" name="Google Shape;582;p29">
            <a:extLst>
              <a:ext uri="{FF2B5EF4-FFF2-40B4-BE49-F238E27FC236}">
                <a16:creationId xmlns:a16="http://schemas.microsoft.com/office/drawing/2014/main" id="{F726867A-2A76-9FA3-1FAF-CEDAC677F155}"/>
              </a:ext>
            </a:extLst>
          </p:cNvPr>
          <p:cNvSpPr txBox="1"/>
          <p:nvPr/>
        </p:nvSpPr>
        <p:spPr>
          <a:xfrm>
            <a:off x="446006" y="2047156"/>
            <a:ext cx="8388712" cy="7480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0215" marR="3810" indent="540385" algn="just">
              <a:lnSpc>
                <a:spcPct val="115000"/>
              </a:lnSpc>
              <a:spcAft>
                <a:spcPts val="20"/>
              </a:spcAft>
            </a:pPr>
            <a:r>
              <a:rPr lang="ru-RU" sz="18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Данный вид дачи-получения незаконного вознаграждения совершается вне системы органов государственной власти, гражданами, не имеющими статуса должностных лиц, что определяет многие особенности данного состава преступления. Ответственность за такие действия регламентирована в ст. 204 УК РФ. Ответственность возлагается на лицо, выполняющее управленческие функции. </a:t>
            </a:r>
          </a:p>
          <a:p>
            <a:pPr marL="450215" marR="3810" indent="540385" algn="just">
              <a:lnSpc>
                <a:spcPct val="115000"/>
              </a:lnSpc>
              <a:spcAft>
                <a:spcPts val="20"/>
              </a:spcAft>
            </a:pPr>
            <a:r>
              <a:rPr lang="ru-RU" sz="18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Согласно норме ст. 204 УК РФ </a:t>
            </a:r>
            <a:r>
              <a:rPr lang="ru-RU" sz="1800" b="1" kern="1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коммерческий подкуп</a:t>
            </a:r>
            <a:r>
              <a:rPr lang="ru-RU" sz="1800" kern="1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образуют собой различные действия.</a:t>
            </a:r>
          </a:p>
          <a:p>
            <a:pPr marL="450215" marR="3810" indent="540385" algn="just">
              <a:lnSpc>
                <a:spcPct val="115000"/>
              </a:lnSpc>
              <a:spcAft>
                <a:spcPts val="20"/>
              </a:spcAft>
            </a:pPr>
            <a:r>
              <a:rPr lang="ru-RU" sz="18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Во-первых, это незаконная передача лицу, выполняющему управленческие функции в коммерческой или иной организации, денег, ценных бумаг, иного имущества, оказание ему услуг имущественного характера, предоставление иных имущественных прав за совершение действий (бездействие)в интересах дающего в связи с занимаемым этим лицом служебным положением.</a:t>
            </a:r>
          </a:p>
          <a:p>
            <a:pPr marL="450215" marR="3810" indent="540385" algn="just">
              <a:lnSpc>
                <a:spcPct val="115000"/>
              </a:lnSpc>
              <a:spcAft>
                <a:spcPts val="610"/>
              </a:spcAft>
            </a:pPr>
            <a:r>
              <a:rPr lang="ru-RU" sz="1800" kern="1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Во-вторых, незаконное получение лицом, выполняющим управленческие функции в коммерческой или иной организации, денег, ценных бумаг, иного имущества, а равно незаконное пользование услугами имущественного характера или другими имущественными правами за совершение действий (бездействие) в интересах дающего в связи с занимаемым этим лицом служебным положением.</a:t>
            </a:r>
          </a:p>
          <a:p>
            <a:pPr marL="450215" marR="3810" indent="540385" algn="just">
              <a:lnSpc>
                <a:spcPct val="115000"/>
              </a:lnSpc>
              <a:spcAft>
                <a:spcPts val="610"/>
              </a:spcAft>
            </a:pPr>
            <a:r>
              <a:rPr lang="ru-RU" sz="18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амым мягким </a:t>
            </a:r>
            <a:r>
              <a:rPr lang="ru-RU" sz="18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наказанием</a:t>
            </a:r>
            <a:r>
              <a:rPr lang="ru-RU" sz="1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 коммерческий подкуп является штраф, а самым суровым — лишение свободы на срок до 12 лет. За коммерческий подкуп виновный может быть лишен права занимать определенные должности или заниматься определенной деятельностью на срок до трех лет.</a:t>
            </a:r>
            <a:endParaRPr lang="ru-RU" sz="1800" kern="1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8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"/>
          <p:cNvSpPr/>
          <p:nvPr/>
        </p:nvSpPr>
        <p:spPr>
          <a:xfrm rot="-3821251">
            <a:off x="9009079" y="2539960"/>
            <a:ext cx="12075322" cy="11665110"/>
          </a:xfrm>
          <a:custGeom>
            <a:avLst/>
            <a:gdLst/>
            <a:ahLst/>
            <a:cxnLst/>
            <a:rect l="l" t="t" r="r" b="b"/>
            <a:pathLst>
              <a:path w="8108161" h="7832717" extrusionOk="0">
                <a:moveTo>
                  <a:pt x="4728299" y="392883"/>
                </a:moveTo>
                <a:cubicBezTo>
                  <a:pt x="6313749" y="614276"/>
                  <a:pt x="8108161" y="1229445"/>
                  <a:pt x="7200182" y="4009534"/>
                </a:cubicBezTo>
                <a:cubicBezTo>
                  <a:pt x="6097628" y="6789624"/>
                  <a:pt x="3814850" y="7283112"/>
                  <a:pt x="2712296" y="7587315"/>
                </a:cubicBezTo>
                <a:cubicBezTo>
                  <a:pt x="1609741" y="7832717"/>
                  <a:pt x="314704" y="7168189"/>
                  <a:pt x="772272" y="5530556"/>
                </a:cubicBezTo>
                <a:cubicBezTo>
                  <a:pt x="1172434" y="4097416"/>
                  <a:pt x="0" y="2295850"/>
                  <a:pt x="88452" y="1116213"/>
                </a:cubicBezTo>
                <a:cubicBezTo>
                  <a:pt x="203266" y="0"/>
                  <a:pt x="2825422" y="142240"/>
                  <a:pt x="4728299" y="392883"/>
                </a:cubicBezTo>
                <a:close/>
              </a:path>
            </a:pathLst>
          </a:custGeom>
          <a:solidFill>
            <a:srgbClr val="F8E7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1" name="Google Shape;181;p13"/>
          <p:cNvGrpSpPr/>
          <p:nvPr/>
        </p:nvGrpSpPr>
        <p:grpSpPr>
          <a:xfrm>
            <a:off x="0" y="-144661"/>
            <a:ext cx="18288000" cy="1012779"/>
            <a:chOff x="0" y="-38100"/>
            <a:chExt cx="4816593" cy="266740"/>
          </a:xfrm>
        </p:grpSpPr>
        <p:sp>
          <p:nvSpPr>
            <p:cNvPr id="182" name="Google Shape;182;p13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183" name="Google Shape;183;p13"/>
            <p:cNvSpPr txBox="1"/>
            <p:nvPr/>
          </p:nvSpPr>
          <p:spPr>
            <a:xfrm>
              <a:off x="0" y="-38100"/>
              <a:ext cx="4816593" cy="266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Google Shape;184;p13"/>
          <p:cNvGrpSpPr/>
          <p:nvPr/>
        </p:nvGrpSpPr>
        <p:grpSpPr>
          <a:xfrm>
            <a:off x="1028700" y="375041"/>
            <a:ext cx="338458" cy="167005"/>
            <a:chOff x="0" y="12700"/>
            <a:chExt cx="451278" cy="222674"/>
          </a:xfrm>
        </p:grpSpPr>
        <p:cxnSp>
          <p:nvCxnSpPr>
            <p:cNvPr id="185" name="Google Shape;185;p13"/>
            <p:cNvCxnSpPr/>
            <p:nvPr/>
          </p:nvCxnSpPr>
          <p:spPr>
            <a:xfrm>
              <a:off x="0" y="124037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6" name="Google Shape;186;p13"/>
            <p:cNvCxnSpPr/>
            <p:nvPr/>
          </p:nvCxnSpPr>
          <p:spPr>
            <a:xfrm>
              <a:off x="0" y="12700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7" name="Google Shape;187;p13"/>
            <p:cNvCxnSpPr/>
            <p:nvPr/>
          </p:nvCxnSpPr>
          <p:spPr>
            <a:xfrm>
              <a:off x="0" y="235374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8" name="Google Shape;188;p13"/>
          <p:cNvSpPr txBox="1"/>
          <p:nvPr/>
        </p:nvSpPr>
        <p:spPr>
          <a:xfrm>
            <a:off x="831353" y="1773541"/>
            <a:ext cx="11741647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400" b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Arial"/>
              </a:rPr>
              <a:t>Коррупция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Arial"/>
              </a:rPr>
              <a:t> 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al"/>
              </a:rPr>
              <a:t>лат. </a:t>
            </a:r>
            <a:r>
              <a:rPr kumimoji="0" lang="ru-RU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al"/>
              </a:rPr>
              <a:t>сorruptio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al"/>
              </a:rPr>
              <a:t> — порча, разложение, испорченность) </a:t>
            </a:r>
            <a:r>
              <a:rPr lang="ru-RU" sz="3200" b="1" dirty="0"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- </a:t>
            </a:r>
            <a:r>
              <a:rPr kumimoji="0" lang="ru-RU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al"/>
              </a:rPr>
              <a:t>это собирательное понятие, означающее прямое использование прав лицом, имеющим определенные полномочия, связанные с его должностью,</a:t>
            </a:r>
            <a:r>
              <a:rPr lang="ru-RU" sz="3200" dirty="0"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ru-RU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al"/>
              </a:rPr>
              <a:t>в целях личного обогащения.</a:t>
            </a:r>
          </a:p>
        </p:txBody>
      </p:sp>
      <p:pic>
        <p:nvPicPr>
          <p:cNvPr id="194" name="Google Shape;19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47346" y="375041"/>
            <a:ext cx="5040650" cy="148109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315998-B928-F6F6-CA6D-E1151F62FDBF}"/>
              </a:ext>
            </a:extLst>
          </p:cNvPr>
          <p:cNvSpPr txBox="1"/>
          <p:nvPr/>
        </p:nvSpPr>
        <p:spPr>
          <a:xfrm>
            <a:off x="783928" y="4728196"/>
            <a:ext cx="1195043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В этом же ключе определяют коррупцию и международные организации. Наиболее краткое из них: </a:t>
            </a:r>
            <a:r>
              <a:rPr lang="ru-RU" sz="3200" b="1" dirty="0"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«злоупотребление публичной властью ради частной выгоды». </a:t>
            </a:r>
            <a:r>
              <a:rPr lang="ru-RU" sz="3200" dirty="0"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Более полное определение содержится в документах 34-й сессии Генеральной Ассамблеи ООН (1979): «Выполнение должностным лицом каких-либо действий или бездействие в сфере его должностных полномочий за вознаграждение в любой форме в интересах дающего такое вознаграждение, как с нарушением должностных инструкций, так и без их нарушения».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8"/>
        </a:solidFill>
        <a:effectLst/>
      </p:bgPr>
    </p:bg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0"/>
          <p:cNvSpPr txBox="1"/>
          <p:nvPr/>
        </p:nvSpPr>
        <p:spPr>
          <a:xfrm>
            <a:off x="967589" y="1582239"/>
            <a:ext cx="15871372" cy="496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0800" marR="13335" indent="317500" algn="ctr">
              <a:lnSpc>
                <a:spcPct val="107000"/>
              </a:lnSpc>
              <a:spcAft>
                <a:spcPts val="20"/>
              </a:spcAft>
            </a:pPr>
            <a:r>
              <a:rPr lang="ru-RU" sz="4400" b="1" kern="1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знать, что законодатель</a:t>
            </a:r>
            <a:endParaRPr lang="ru-RU" sz="4400" kern="10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800" marR="13335" indent="317500" algn="ctr">
              <a:lnSpc>
                <a:spcPct val="107000"/>
              </a:lnSpc>
              <a:spcAft>
                <a:spcPts val="20"/>
              </a:spcAft>
            </a:pPr>
            <a:r>
              <a:rPr lang="ru-RU" sz="4400" b="1" kern="1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предусмотрел в Уголовном кодексе Российской Федерации</a:t>
            </a:r>
            <a:endParaRPr lang="ru-RU" sz="4400" kern="10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800" marR="13335" indent="317500" algn="ctr">
              <a:lnSpc>
                <a:spcPct val="107000"/>
              </a:lnSpc>
              <a:spcAft>
                <a:spcPts val="20"/>
              </a:spcAft>
            </a:pPr>
            <a:r>
              <a:rPr lang="ru-RU" sz="4400" b="1" kern="1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ответственность за заведомо ложный донос,</a:t>
            </a:r>
            <a:endParaRPr lang="ru-RU" sz="4400" kern="10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800" marR="13335" indent="317500" algn="ctr">
              <a:lnSpc>
                <a:spcPct val="107000"/>
              </a:lnSpc>
              <a:spcAft>
                <a:spcPts val="20"/>
              </a:spcAft>
            </a:pPr>
            <a:r>
              <a:rPr lang="ru-RU" sz="4400" b="1" kern="1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том числе и о вымогательстве взятки; </a:t>
            </a:r>
            <a:endParaRPr lang="ru-RU" sz="4400" kern="10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800" marR="13335" indent="317500" algn="ctr">
              <a:lnSpc>
                <a:spcPct val="107000"/>
              </a:lnSpc>
              <a:spcAft>
                <a:spcPts val="20"/>
              </a:spcAft>
            </a:pPr>
            <a:r>
              <a:rPr lang="ru-RU" sz="4400" b="1" kern="1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такое преступление наказывается лишением свободы</a:t>
            </a:r>
            <a:endParaRPr lang="ru-RU" sz="4400" kern="10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800" marR="13335" indent="317500" algn="ctr">
              <a:lnSpc>
                <a:spcPct val="107000"/>
              </a:lnSpc>
              <a:spcAft>
                <a:spcPts val="20"/>
              </a:spcAft>
            </a:pPr>
            <a:r>
              <a:rPr lang="ru-RU" sz="4400" b="1" kern="1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срок до шести лет (ст. 306 УК РФ).</a:t>
            </a:r>
            <a:endParaRPr lang="ru-RU" sz="4400" kern="10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ru-RU" sz="2000" b="1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sz="2000" dirty="0">
              <a:latin typeface="Times New Roman" panose="02020603050405020304" pitchFamily="18" charset="0"/>
              <a:ea typeface="Dela Gothic One"/>
              <a:cs typeface="Times New Roman" panose="02020603050405020304" pitchFamily="18" charset="0"/>
              <a:sym typeface="Dela Gothic One"/>
            </a:endParaRPr>
          </a:p>
        </p:txBody>
      </p:sp>
      <p:pic>
        <p:nvPicPr>
          <p:cNvPr id="593" name="Google Shape;59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0588" y="6858001"/>
            <a:ext cx="6025374" cy="235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8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0" y="4011925"/>
            <a:ext cx="16224804" cy="5791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" name="Google Shape;200;p14"/>
          <p:cNvGrpSpPr/>
          <p:nvPr/>
        </p:nvGrpSpPr>
        <p:grpSpPr>
          <a:xfrm>
            <a:off x="0" y="-144661"/>
            <a:ext cx="18288000" cy="1012779"/>
            <a:chOff x="0" y="-38100"/>
            <a:chExt cx="4816593" cy="266740"/>
          </a:xfrm>
        </p:grpSpPr>
        <p:sp>
          <p:nvSpPr>
            <p:cNvPr id="201" name="Google Shape;201;p14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202" name="Google Shape;202;p14"/>
            <p:cNvSpPr txBox="1"/>
            <p:nvPr/>
          </p:nvSpPr>
          <p:spPr>
            <a:xfrm>
              <a:off x="0" y="-38100"/>
              <a:ext cx="4816593" cy="266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" name="Google Shape;203;p14"/>
          <p:cNvGrpSpPr/>
          <p:nvPr/>
        </p:nvGrpSpPr>
        <p:grpSpPr>
          <a:xfrm>
            <a:off x="1028700" y="375041"/>
            <a:ext cx="338458" cy="167005"/>
            <a:chOff x="0" y="12700"/>
            <a:chExt cx="451278" cy="222674"/>
          </a:xfrm>
        </p:grpSpPr>
        <p:cxnSp>
          <p:nvCxnSpPr>
            <p:cNvPr id="204" name="Google Shape;204;p14"/>
            <p:cNvCxnSpPr/>
            <p:nvPr/>
          </p:nvCxnSpPr>
          <p:spPr>
            <a:xfrm>
              <a:off x="0" y="124037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5" name="Google Shape;205;p14"/>
            <p:cNvCxnSpPr/>
            <p:nvPr/>
          </p:nvCxnSpPr>
          <p:spPr>
            <a:xfrm>
              <a:off x="0" y="12700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6" name="Google Shape;206;p14"/>
            <p:cNvCxnSpPr/>
            <p:nvPr/>
          </p:nvCxnSpPr>
          <p:spPr>
            <a:xfrm>
              <a:off x="0" y="235374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08" name="Google Shape;208;p14"/>
          <p:cNvSpPr txBox="1"/>
          <p:nvPr/>
        </p:nvSpPr>
        <p:spPr>
          <a:xfrm>
            <a:off x="1367158" y="1243159"/>
            <a:ext cx="15654750" cy="230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0" u="none" strike="noStrike" cap="none" dirty="0">
                <a:solidFill>
                  <a:srgbClr val="743C2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Dela Gothic One"/>
              </a:rPr>
              <a:t>Коррупция осуждается во всем мире, она причиняет весьма </a:t>
            </a: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0" u="none" strike="noStrike" cap="none" dirty="0">
                <a:solidFill>
                  <a:srgbClr val="743C2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Dela Gothic One"/>
              </a:rPr>
              <a:t>серьезный, а порой и невосполнимый ущерб обществу и </a:t>
            </a: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0" u="none" strike="noStrike" cap="none" dirty="0">
                <a:solidFill>
                  <a:srgbClr val="743C2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Dela Gothic One"/>
              </a:rPr>
              <a:t>государству, в конечном итоге причиняя ущерб каждому </a:t>
            </a: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0" u="none" strike="noStrike" cap="none" dirty="0">
                <a:solidFill>
                  <a:srgbClr val="743C2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Dela Gothic One"/>
              </a:rPr>
              <a:t>человеку независимо от того, состоит он на государственной </a:t>
            </a: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0" u="none" strike="noStrike" cap="none" dirty="0">
                <a:solidFill>
                  <a:srgbClr val="743C2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Dela Gothic One"/>
              </a:rPr>
              <a:t>службе или нет.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8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oogle Shape;536;p27"/>
          <p:cNvGrpSpPr/>
          <p:nvPr/>
        </p:nvGrpSpPr>
        <p:grpSpPr>
          <a:xfrm>
            <a:off x="0" y="-144661"/>
            <a:ext cx="18288000" cy="1012779"/>
            <a:chOff x="0" y="-38100"/>
            <a:chExt cx="4816593" cy="266740"/>
          </a:xfrm>
        </p:grpSpPr>
        <p:sp>
          <p:nvSpPr>
            <p:cNvPr id="537" name="Google Shape;537;p27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538" name="Google Shape;538;p27"/>
            <p:cNvSpPr txBox="1"/>
            <p:nvPr/>
          </p:nvSpPr>
          <p:spPr>
            <a:xfrm>
              <a:off x="0" y="-38100"/>
              <a:ext cx="4816593" cy="266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9" name="Google Shape;539;p27"/>
          <p:cNvGrpSpPr/>
          <p:nvPr/>
        </p:nvGrpSpPr>
        <p:grpSpPr>
          <a:xfrm>
            <a:off x="1028700" y="375041"/>
            <a:ext cx="338458" cy="167005"/>
            <a:chOff x="0" y="12700"/>
            <a:chExt cx="451278" cy="222674"/>
          </a:xfrm>
        </p:grpSpPr>
        <p:cxnSp>
          <p:nvCxnSpPr>
            <p:cNvPr id="540" name="Google Shape;540;p27"/>
            <p:cNvCxnSpPr/>
            <p:nvPr/>
          </p:nvCxnSpPr>
          <p:spPr>
            <a:xfrm>
              <a:off x="0" y="124037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1" name="Google Shape;541;p27"/>
            <p:cNvCxnSpPr/>
            <p:nvPr/>
          </p:nvCxnSpPr>
          <p:spPr>
            <a:xfrm>
              <a:off x="0" y="12700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2" name="Google Shape;542;p27"/>
            <p:cNvCxnSpPr/>
            <p:nvPr/>
          </p:nvCxnSpPr>
          <p:spPr>
            <a:xfrm>
              <a:off x="0" y="235374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43" name="Google Shape;543;p27"/>
          <p:cNvSpPr txBox="1"/>
          <p:nvPr/>
        </p:nvSpPr>
        <p:spPr>
          <a:xfrm>
            <a:off x="1028700" y="1433384"/>
            <a:ext cx="12804764" cy="2469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i="0" u="none" strike="noStrike" cap="none" dirty="0">
                <a:solidFill>
                  <a:srgbClr val="743C26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Впервые понятие «коррупция»</a:t>
            </a:r>
          </a:p>
          <a:p>
            <a:pPr marL="0" marR="0" lvl="0" indent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i="0" u="none" strike="noStrike" cap="none" dirty="0">
                <a:solidFill>
                  <a:srgbClr val="743C26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законодательно закреплено в </a:t>
            </a:r>
          </a:p>
          <a:p>
            <a:pPr marL="0" marR="0" lvl="0" indent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i="0" u="none" strike="noStrike" cap="none" dirty="0">
                <a:solidFill>
                  <a:srgbClr val="743C26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Российской Федерации Федеральным</a:t>
            </a:r>
          </a:p>
          <a:p>
            <a:pPr marL="0" marR="0" lvl="0" indent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i="0" u="none" strike="noStrike" cap="none" dirty="0">
                <a:solidFill>
                  <a:srgbClr val="743C26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законом от 25 декабря 2008 г. </a:t>
            </a:r>
          </a:p>
          <a:p>
            <a:pPr marL="0" marR="0" lvl="0" indent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i="0" u="none" strike="noStrike" cap="none" dirty="0">
                <a:solidFill>
                  <a:srgbClr val="743C26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№ 273-ФЗ «О противодействии коррупции»</a:t>
            </a:r>
            <a:endParaRPr sz="3000" dirty="0"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544" name="Google Shape;544;p27"/>
          <p:cNvSpPr txBox="1"/>
          <p:nvPr/>
        </p:nvSpPr>
        <p:spPr>
          <a:xfrm>
            <a:off x="1028699" y="4744995"/>
            <a:ext cx="10925736" cy="436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u="sng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Коррупция</a:t>
            </a:r>
            <a:r>
              <a:rPr lang="ru-RU" sz="2400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-</a:t>
            </a:r>
            <a:r>
              <a:rPr lang="en-US" sz="2400" b="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ru-RU" sz="240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mo"/>
              </a:rPr>
              <a:t>это злоупотребление служебным положе</a:t>
            </a:r>
            <a:r>
              <a:rPr lang="ru-RU" sz="2400" dirty="0">
                <a:solidFill>
                  <a:srgbClr val="403535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mo"/>
              </a:rPr>
              <a:t>нием,</a:t>
            </a:r>
            <a:r>
              <a:rPr lang="ru-RU" sz="240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mo"/>
              </a:rPr>
              <a:t>               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mo"/>
              </a:rPr>
              <a:t>дача взятки, получение взятки, злоупотребление полномочиями,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mo"/>
              </a:rPr>
              <a:t>коммерческий подкуп либо иное незаконное использование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mo"/>
              </a:rPr>
              <a:t>физическим лицом своего должностного положения вопреки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mo"/>
              </a:rPr>
              <a:t>законным интересам общества и государства в целях получения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mo"/>
              </a:rPr>
              <a:t>выгоды в виде денег, ценностей, иного имущества или услуг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mo"/>
              </a:rPr>
              <a:t>имущественного характера, иных имущественных прав для себя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mo"/>
              </a:rPr>
              <a:t>или для третьих лиц либо незаконное предоставление такой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mo"/>
              </a:rPr>
              <a:t>выгоды указанному лицу другими физическими лицами;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mo"/>
              </a:rPr>
              <a:t>а также совершение указанных деяний от имени или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mo"/>
              </a:rPr>
              <a:t>в интересах юридического лица.</a:t>
            </a:r>
          </a:p>
          <a:p>
            <a:pPr marL="0" marR="0" lvl="0" indent="0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49" name="Google Shape;5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2770" y="1433384"/>
            <a:ext cx="5906530" cy="7288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8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521987" y="-3715936"/>
            <a:ext cx="17028398" cy="16986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3" name="Google Shape;273;p17"/>
          <p:cNvGrpSpPr/>
          <p:nvPr/>
        </p:nvGrpSpPr>
        <p:grpSpPr>
          <a:xfrm>
            <a:off x="0" y="-144661"/>
            <a:ext cx="18288000" cy="1012779"/>
            <a:chOff x="0" y="-38100"/>
            <a:chExt cx="4816593" cy="266740"/>
          </a:xfrm>
        </p:grpSpPr>
        <p:sp>
          <p:nvSpPr>
            <p:cNvPr id="274" name="Google Shape;274;p17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275" name="Google Shape;275;p17"/>
            <p:cNvSpPr txBox="1"/>
            <p:nvPr/>
          </p:nvSpPr>
          <p:spPr>
            <a:xfrm>
              <a:off x="0" y="-38100"/>
              <a:ext cx="4816593" cy="266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6" name="Google Shape;276;p17"/>
          <p:cNvGrpSpPr/>
          <p:nvPr/>
        </p:nvGrpSpPr>
        <p:grpSpPr>
          <a:xfrm>
            <a:off x="1028700" y="375041"/>
            <a:ext cx="338458" cy="167005"/>
            <a:chOff x="0" y="12700"/>
            <a:chExt cx="451278" cy="222674"/>
          </a:xfrm>
        </p:grpSpPr>
        <p:cxnSp>
          <p:nvCxnSpPr>
            <p:cNvPr id="277" name="Google Shape;277;p17"/>
            <p:cNvCxnSpPr/>
            <p:nvPr/>
          </p:nvCxnSpPr>
          <p:spPr>
            <a:xfrm>
              <a:off x="0" y="124037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0" y="12700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0" y="235374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80" name="Google Shape;280;p17"/>
          <p:cNvSpPr txBox="1"/>
          <p:nvPr/>
        </p:nvSpPr>
        <p:spPr>
          <a:xfrm>
            <a:off x="8987571" y="1826551"/>
            <a:ext cx="8271600" cy="79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0" u="none" strike="noStrike" cap="none" dirty="0">
                <a:solidFill>
                  <a:srgbClr val="743C26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ПРИНЦИПЫ СЛУЖЕБНОГО ПОВЕДЕНИЯ </a:t>
            </a: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0" u="none" strike="noStrike" cap="none" dirty="0">
                <a:solidFill>
                  <a:srgbClr val="743C26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ГОСУДАРСТВЕННЫХ СЛУЖАЩИХ</a:t>
            </a:r>
            <a:endParaRPr sz="2400" dirty="0"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85" name="Google Shape;285;p17"/>
          <p:cNvSpPr txBox="1"/>
          <p:nvPr/>
        </p:nvSpPr>
        <p:spPr>
          <a:xfrm>
            <a:off x="8639901" y="3212757"/>
            <a:ext cx="8841276" cy="5450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indent="444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Государственная служба, как профессиональная деятельность, предполагает не только эффективное исполнение обязанностей служащими на основе специальных знаний и умений, но и наличие определенного набора этических и личностных качеств, без которых невозможно исполнять возложенные на государственных служащих функции и задачи.</a:t>
            </a:r>
          </a:p>
          <a:p>
            <a:pPr marR="0" lvl="0" indent="444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Закрепленные в нормативных актах стандарты поведения государственных служащих являются одной из важнейших составных частей этической инфраструктуры.</a:t>
            </a:r>
            <a:endParaRPr sz="2800" i="0" u="none" strike="noStrike" cap="none" dirty="0">
              <a:solidFill>
                <a:srgbClr val="403535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pic>
        <p:nvPicPr>
          <p:cNvPr id="286" name="Google Shape;2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563" y="1473397"/>
            <a:ext cx="7915999" cy="844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8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6632" y="-2298947"/>
            <a:ext cx="13173823" cy="16379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65001" y="1097735"/>
            <a:ext cx="4858499" cy="9271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3313" y="7228200"/>
            <a:ext cx="2179738" cy="155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8700" y="4140525"/>
            <a:ext cx="2179738" cy="1558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" name="Google Shape;221;p15"/>
          <p:cNvGrpSpPr/>
          <p:nvPr/>
        </p:nvGrpSpPr>
        <p:grpSpPr>
          <a:xfrm>
            <a:off x="0" y="-144661"/>
            <a:ext cx="18288000" cy="1012779"/>
            <a:chOff x="0" y="-38100"/>
            <a:chExt cx="4816593" cy="266740"/>
          </a:xfrm>
        </p:grpSpPr>
        <p:sp>
          <p:nvSpPr>
            <p:cNvPr id="222" name="Google Shape;222;p15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223" name="Google Shape;223;p15"/>
            <p:cNvSpPr txBox="1"/>
            <p:nvPr/>
          </p:nvSpPr>
          <p:spPr>
            <a:xfrm>
              <a:off x="0" y="-38100"/>
              <a:ext cx="4816593" cy="266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15"/>
          <p:cNvGrpSpPr/>
          <p:nvPr/>
        </p:nvGrpSpPr>
        <p:grpSpPr>
          <a:xfrm>
            <a:off x="1028700" y="375041"/>
            <a:ext cx="338458" cy="167005"/>
            <a:chOff x="0" y="12700"/>
            <a:chExt cx="451278" cy="222674"/>
          </a:xfrm>
        </p:grpSpPr>
        <p:cxnSp>
          <p:nvCxnSpPr>
            <p:cNvPr id="225" name="Google Shape;225;p15"/>
            <p:cNvCxnSpPr/>
            <p:nvPr/>
          </p:nvCxnSpPr>
          <p:spPr>
            <a:xfrm>
              <a:off x="0" y="124037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" name="Google Shape;226;p15"/>
            <p:cNvCxnSpPr/>
            <p:nvPr/>
          </p:nvCxnSpPr>
          <p:spPr>
            <a:xfrm>
              <a:off x="0" y="12700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7" name="Google Shape;227;p15"/>
            <p:cNvCxnSpPr/>
            <p:nvPr/>
          </p:nvCxnSpPr>
          <p:spPr>
            <a:xfrm>
              <a:off x="0" y="235374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28" name="Google Shape;228;p15"/>
          <p:cNvSpPr txBox="1"/>
          <p:nvPr/>
        </p:nvSpPr>
        <p:spPr>
          <a:xfrm>
            <a:off x="1023313" y="1278444"/>
            <a:ext cx="12809918" cy="79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0" u="none" strike="noStrike" cap="none" dirty="0">
                <a:solidFill>
                  <a:srgbClr val="743C26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Государственные служащие, сознавая ответственность перед </a:t>
            </a: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0" u="none" strike="noStrike" cap="none" dirty="0">
                <a:solidFill>
                  <a:srgbClr val="743C26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государством, обществом и гражданами, ПРИЗВАНЫ:</a:t>
            </a:r>
            <a:endParaRPr sz="2400" dirty="0"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35" name="Google Shape;235;p15"/>
          <p:cNvSpPr txBox="1"/>
          <p:nvPr/>
        </p:nvSpPr>
        <p:spPr>
          <a:xfrm>
            <a:off x="725515" y="2514759"/>
            <a:ext cx="1354181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612900" marR="0" lvl="0" indent="-80645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403535"/>
                </a:solidFill>
                <a:latin typeface="Arimo"/>
                <a:ea typeface="Arimo"/>
                <a:cs typeface="Arimo"/>
                <a:sym typeface="Arimo"/>
              </a:rPr>
              <a:t>    </a:t>
            </a:r>
            <a:r>
              <a:rPr lang="en-US" sz="2400" b="0" i="0" u="none" strike="noStrike" cap="none" dirty="0">
                <a:solidFill>
                  <a:schemeClr val="accent6"/>
                </a:solidFill>
                <a:highlight>
                  <a:srgbClr val="800000"/>
                </a:highlight>
                <a:latin typeface="Arimo"/>
                <a:ea typeface="Arimo"/>
                <a:cs typeface="Arimo"/>
                <a:sym typeface="Arimo"/>
              </a:rPr>
              <a:t>V</a:t>
            </a:r>
            <a:r>
              <a:rPr lang="ru-RU" sz="2400" b="0" i="0" u="none" strike="noStrike" cap="none" dirty="0">
                <a:solidFill>
                  <a:srgbClr val="403535"/>
                </a:solidFill>
                <a:latin typeface="Arimo"/>
                <a:ea typeface="Arimo"/>
                <a:cs typeface="Arimo"/>
                <a:sym typeface="Arimo"/>
              </a:rPr>
              <a:t>   </a:t>
            </a:r>
            <a:r>
              <a:rPr lang="ru-RU" sz="2400" b="0" i="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исключать действия, связанные с влиянием каких-либо личных,          имущественных (финансовых) и иных интересов, препятствующих </a:t>
            </a:r>
            <a:r>
              <a:rPr lang="ru-RU" sz="2400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   </a:t>
            </a:r>
            <a:r>
              <a:rPr lang="ru-RU" sz="2400" b="0" i="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    добросовестному исполнению должностных обязанностей;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6" name="Google Shape;236;p15"/>
          <p:cNvSpPr txBox="1"/>
          <p:nvPr/>
        </p:nvSpPr>
        <p:spPr>
          <a:xfrm>
            <a:off x="3540368" y="4125003"/>
            <a:ext cx="995321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соблюдать установленные федеральными законами ограничения и запреты, исполнять обязанности, связанные с прохождением государственной службы;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7" name="Google Shape;23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95011" y="4550851"/>
            <a:ext cx="836350" cy="93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00400" y="7750853"/>
            <a:ext cx="836350" cy="8248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428E3F-9F20-DBE7-9F0E-FB4C74297E19}"/>
              </a:ext>
            </a:extLst>
          </p:cNvPr>
          <p:cNvSpPr txBox="1"/>
          <p:nvPr/>
        </p:nvSpPr>
        <p:spPr>
          <a:xfrm>
            <a:off x="3426859" y="5666422"/>
            <a:ext cx="98560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воздерживаться от публичных высказываний, суждений и оценок в отношении деятельности государственных органов, их руководителей, если это не входит в должностные обязанности государственного служащего;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BCCDDE-810C-68F0-64F3-D16F59823AAD}"/>
              </a:ext>
            </a:extLst>
          </p:cNvPr>
          <p:cNvSpPr txBox="1"/>
          <p:nvPr/>
        </p:nvSpPr>
        <p:spPr>
          <a:xfrm>
            <a:off x="3426859" y="7750853"/>
            <a:ext cx="100667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  <a:sym typeface="Arial"/>
              </a:rPr>
              <a:t>воздерживаться от поведения, которое могло бы вызвать сомнение в объективном исполнении государственными служащими должностных обязанностей, а также избегать конфликтных ситуаций, способных нанести ущерб их репутации или авторитету государственного органа;</a:t>
            </a:r>
          </a:p>
        </p:txBody>
      </p:sp>
    </p:spTree>
    <p:extLst>
      <p:ext uri="{BB962C8B-B14F-4D97-AF65-F5344CB8AC3E}">
        <p14:creationId xmlns:p14="http://schemas.microsoft.com/office/powerpoint/2010/main" val="1971020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8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3487" y="-2779357"/>
            <a:ext cx="16003498" cy="16379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3313" y="7228200"/>
            <a:ext cx="2179738" cy="155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8700" y="4140525"/>
            <a:ext cx="2179738" cy="1558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" name="Google Shape;221;p15"/>
          <p:cNvGrpSpPr/>
          <p:nvPr/>
        </p:nvGrpSpPr>
        <p:grpSpPr>
          <a:xfrm>
            <a:off x="0" y="-144661"/>
            <a:ext cx="18288000" cy="1012779"/>
            <a:chOff x="0" y="-38100"/>
            <a:chExt cx="4816593" cy="266740"/>
          </a:xfrm>
        </p:grpSpPr>
        <p:sp>
          <p:nvSpPr>
            <p:cNvPr id="222" name="Google Shape;222;p15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223" name="Google Shape;223;p15"/>
            <p:cNvSpPr txBox="1"/>
            <p:nvPr/>
          </p:nvSpPr>
          <p:spPr>
            <a:xfrm>
              <a:off x="0" y="-38100"/>
              <a:ext cx="4816593" cy="266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15"/>
          <p:cNvGrpSpPr/>
          <p:nvPr/>
        </p:nvGrpSpPr>
        <p:grpSpPr>
          <a:xfrm>
            <a:off x="1028700" y="375041"/>
            <a:ext cx="338458" cy="167005"/>
            <a:chOff x="0" y="12700"/>
            <a:chExt cx="451278" cy="222674"/>
          </a:xfrm>
        </p:grpSpPr>
        <p:cxnSp>
          <p:nvCxnSpPr>
            <p:cNvPr id="225" name="Google Shape;225;p15"/>
            <p:cNvCxnSpPr/>
            <p:nvPr/>
          </p:nvCxnSpPr>
          <p:spPr>
            <a:xfrm>
              <a:off x="0" y="124037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" name="Google Shape;226;p15"/>
            <p:cNvCxnSpPr/>
            <p:nvPr/>
          </p:nvCxnSpPr>
          <p:spPr>
            <a:xfrm>
              <a:off x="0" y="12700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7" name="Google Shape;227;p15"/>
            <p:cNvCxnSpPr/>
            <p:nvPr/>
          </p:nvCxnSpPr>
          <p:spPr>
            <a:xfrm>
              <a:off x="0" y="235374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28" name="Google Shape;228;p15"/>
          <p:cNvSpPr txBox="1"/>
          <p:nvPr/>
        </p:nvSpPr>
        <p:spPr>
          <a:xfrm>
            <a:off x="514735" y="1366470"/>
            <a:ext cx="1146625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403535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 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highlight>
                  <a:srgbClr val="800000"/>
                </a:highlight>
                <a:uLnTx/>
                <a:uFillTx/>
                <a:latin typeface="Arimo"/>
                <a:ea typeface="Arimo"/>
                <a:cs typeface="Arimo"/>
                <a:sym typeface="Arimo"/>
              </a:rPr>
              <a:t>V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403535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   </a:t>
            </a:r>
            <a:r>
              <a:rPr lang="ru-RU" sz="2400" dirty="0">
                <a:solidFill>
                  <a:srgbClr val="403535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403535"/>
                </a:solidFill>
                <a:effectLst/>
                <a:uLnTx/>
                <a:uFillTx/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соблюдать нормы служебной, профессиональной этики и правила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403535"/>
                </a:solidFill>
                <a:effectLst/>
                <a:uLnTx/>
                <a:uFillTx/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         делового поведения;</a:t>
            </a:r>
          </a:p>
        </p:txBody>
      </p:sp>
      <p:sp>
        <p:nvSpPr>
          <p:cNvPr id="233" name="Google Shape;233;p15"/>
          <p:cNvSpPr txBox="1"/>
          <p:nvPr/>
        </p:nvSpPr>
        <p:spPr>
          <a:xfrm>
            <a:off x="3618577" y="5523761"/>
            <a:ext cx="934714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403535"/>
                </a:solidFill>
                <a:effectLst/>
                <a:uLnTx/>
                <a:uFillTx/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принимать предусмотренные законодательством Российской Федерации меры по недопущению возникновения конфликтов интересов и урегулированию возникших конфликтов интересов;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403535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34" name="Google Shape;234;p15"/>
          <p:cNvSpPr txBox="1"/>
          <p:nvPr/>
        </p:nvSpPr>
        <p:spPr>
          <a:xfrm>
            <a:off x="514735" y="2382902"/>
            <a:ext cx="1066908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403535"/>
                </a:solidFill>
                <a:latin typeface="Arimo"/>
                <a:ea typeface="Arimo"/>
                <a:cs typeface="Arimo"/>
                <a:sym typeface="Arimo"/>
              </a:rPr>
              <a:t>   </a:t>
            </a:r>
            <a:r>
              <a:rPr lang="en-US" sz="2400" dirty="0">
                <a:solidFill>
                  <a:schemeClr val="accent6"/>
                </a:solidFill>
                <a:highlight>
                  <a:srgbClr val="800000"/>
                </a:highlight>
                <a:latin typeface="Arimo"/>
                <a:ea typeface="Arimo"/>
                <a:cs typeface="Arimo"/>
                <a:sym typeface="Arimo"/>
              </a:rPr>
              <a:t>V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03535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 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403535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403535"/>
                </a:solidFill>
                <a:effectLst/>
                <a:uLnTx/>
                <a:uFillTx/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проявлять корректность и внимательность в обращении с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03535"/>
              </a:solidFill>
              <a:effectLst/>
              <a:uLnTx/>
              <a:uFillTx/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403535"/>
                </a:solidFill>
                <a:effectLst/>
                <a:uLnTx/>
                <a:uFillTx/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03535"/>
                </a:solidFill>
                <a:effectLst/>
                <a:uLnTx/>
                <a:uFillTx/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    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403535"/>
                </a:solidFill>
                <a:effectLst/>
                <a:uLnTx/>
                <a:uFillTx/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гражданами и должностными лицами;</a:t>
            </a:r>
          </a:p>
        </p:txBody>
      </p:sp>
      <p:sp>
        <p:nvSpPr>
          <p:cNvPr id="235" name="Google Shape;235;p15"/>
          <p:cNvSpPr txBox="1"/>
          <p:nvPr/>
        </p:nvSpPr>
        <p:spPr>
          <a:xfrm>
            <a:off x="3618577" y="3399334"/>
            <a:ext cx="934714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уведомлять представителя нанимателя (работодателя), органы прокуратуры или другие государственные органы обо всех случаях обращения к государственному служащему каких-либо лиц в целях склонения к совершению коррупционных правонарушений;</a:t>
            </a:r>
            <a:r>
              <a:rPr lang="en-US" sz="2400" b="0" i="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6" name="Google Shape;236;p15"/>
          <p:cNvSpPr txBox="1"/>
          <p:nvPr/>
        </p:nvSpPr>
        <p:spPr>
          <a:xfrm>
            <a:off x="3618577" y="7278856"/>
            <a:ext cx="9449624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не использовать служебное положение для оказания влияния на деятельность государственных органов, организаций, должностных лиц, государственных служащих и граждан при решении вопросов личного характера;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37" name="Google Shape;23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95011" y="4550851"/>
            <a:ext cx="836350" cy="93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7950" y="7723051"/>
            <a:ext cx="836350" cy="824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593;p30">
            <a:extLst>
              <a:ext uri="{FF2B5EF4-FFF2-40B4-BE49-F238E27FC236}">
                <a16:creationId xmlns:a16="http://schemas.microsoft.com/office/drawing/2014/main" id="{5F6F3ACD-60A6-CB5E-82B7-0BC11DA22A6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392097" y="5351929"/>
            <a:ext cx="4546279" cy="3008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15;p18">
            <a:extLst>
              <a:ext uri="{FF2B5EF4-FFF2-40B4-BE49-F238E27FC236}">
                <a16:creationId xmlns:a16="http://schemas.microsoft.com/office/drawing/2014/main" id="{A477E54A-021B-6528-FD9F-43BBB93AFD0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978545" y="2440588"/>
            <a:ext cx="2108191" cy="2911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9516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8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6"/>
          <p:cNvGrpSpPr/>
          <p:nvPr/>
        </p:nvGrpSpPr>
        <p:grpSpPr>
          <a:xfrm>
            <a:off x="0" y="-144661"/>
            <a:ext cx="18288000" cy="1012779"/>
            <a:chOff x="0" y="-38100"/>
            <a:chExt cx="4816593" cy="266740"/>
          </a:xfrm>
        </p:grpSpPr>
        <p:sp>
          <p:nvSpPr>
            <p:cNvPr id="244" name="Google Shape;244;p16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245" name="Google Shape;245;p16"/>
            <p:cNvSpPr txBox="1"/>
            <p:nvPr/>
          </p:nvSpPr>
          <p:spPr>
            <a:xfrm>
              <a:off x="0" y="-38100"/>
              <a:ext cx="4816593" cy="266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p16"/>
          <p:cNvGrpSpPr/>
          <p:nvPr/>
        </p:nvGrpSpPr>
        <p:grpSpPr>
          <a:xfrm>
            <a:off x="1028700" y="375041"/>
            <a:ext cx="338458" cy="167005"/>
            <a:chOff x="0" y="12700"/>
            <a:chExt cx="451278" cy="222674"/>
          </a:xfrm>
        </p:grpSpPr>
        <p:cxnSp>
          <p:nvCxnSpPr>
            <p:cNvPr id="247" name="Google Shape;247;p16"/>
            <p:cNvCxnSpPr/>
            <p:nvPr/>
          </p:nvCxnSpPr>
          <p:spPr>
            <a:xfrm>
              <a:off x="0" y="124037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0" y="12700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0" y="235374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50" name="Google Shape;250;p16"/>
          <p:cNvSpPr/>
          <p:nvPr/>
        </p:nvSpPr>
        <p:spPr>
          <a:xfrm rot="1761882">
            <a:off x="12329845" y="3134389"/>
            <a:ext cx="7278744" cy="7788540"/>
          </a:xfrm>
          <a:custGeom>
            <a:avLst/>
            <a:gdLst/>
            <a:ahLst/>
            <a:cxnLst/>
            <a:rect l="l" t="t" r="r" b="b"/>
            <a:pathLst>
              <a:path w="7278744" h="7788540" extrusionOk="0">
                <a:moveTo>
                  <a:pt x="0" y="0"/>
                </a:moveTo>
                <a:lnTo>
                  <a:pt x="7278745" y="0"/>
                </a:lnTo>
                <a:lnTo>
                  <a:pt x="7278745" y="7788540"/>
                </a:lnTo>
                <a:lnTo>
                  <a:pt x="0" y="77885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7" name="Google Shape;257;p16"/>
          <p:cNvSpPr txBox="1"/>
          <p:nvPr/>
        </p:nvSpPr>
        <p:spPr>
          <a:xfrm>
            <a:off x="1982926" y="1103013"/>
            <a:ext cx="4679522" cy="79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0" u="none" strike="noStrike" cap="none" dirty="0">
                <a:solidFill>
                  <a:srgbClr val="743C26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КОНФЛИКТ ИНТЕРЕСОВ </a:t>
            </a:r>
          </a:p>
        </p:txBody>
      </p:sp>
      <p:sp>
        <p:nvSpPr>
          <p:cNvPr id="258" name="Google Shape;258;p16"/>
          <p:cNvSpPr txBox="1"/>
          <p:nvPr/>
        </p:nvSpPr>
        <p:spPr>
          <a:xfrm>
            <a:off x="13359235" y="1059769"/>
            <a:ext cx="4602601" cy="1580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0" u="none" strike="noStrike" cap="none" dirty="0">
                <a:solidFill>
                  <a:srgbClr val="743C26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В ЧЕМ ОТЛИЧИЕ КОНФЛИКТА ИНТЕРЕСОВ </a:t>
            </a: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0" u="none" strike="noStrike" cap="none" dirty="0">
                <a:solidFill>
                  <a:srgbClr val="743C26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ОТ КОРРУПЦИИ?</a:t>
            </a:r>
            <a:endParaRPr sz="2400" dirty="0"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63" name="Google Shape;263;p16"/>
          <p:cNvSpPr txBox="1"/>
          <p:nvPr/>
        </p:nvSpPr>
        <p:spPr>
          <a:xfrm>
            <a:off x="347226" y="2875353"/>
            <a:ext cx="6291744" cy="523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0" i="0" u="none" strike="noStrike" cap="none" dirty="0">
                <a:solidFill>
                  <a:srgbClr val="403535"/>
                </a:solidFill>
                <a:latin typeface="Arimo"/>
                <a:ea typeface="Arimo"/>
                <a:cs typeface="Arimo"/>
                <a:sym typeface="Arimo"/>
              </a:rPr>
              <a:t>конфликт интересов </a:t>
            </a:r>
            <a:r>
              <a:rPr lang="ru-RU" sz="2400" b="0" i="0" u="none" strike="noStrike" cap="none" dirty="0">
                <a:solidFill>
                  <a:srgbClr val="403535"/>
                </a:solidFill>
                <a:latin typeface="Arimo"/>
                <a:ea typeface="Arimo"/>
                <a:cs typeface="Arimo"/>
                <a:sym typeface="Arimo"/>
              </a:rPr>
              <a:t>—</a:t>
            </a: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э</a:t>
            </a:r>
            <a:r>
              <a:rPr lang="ru-RU" sz="2400" b="0" i="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то ситуация, когда личная заинтересованность служащего (возможность получения </a:t>
            </a: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выгоды в виде денег, ценностей, иного имущества или услуг имущественного характера, иных имущественных прав для себя или для третьих лиц) влияет или может повлиять на надлежащее исполнение им должностных (служебных) обязанностей и причинить вред правам и законным интересам граждан, организаций, общества или государства.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5" name="Google Shape;26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642" y="1103013"/>
            <a:ext cx="1344900" cy="13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8970" y="2320798"/>
            <a:ext cx="5196201" cy="747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65;p16">
            <a:extLst>
              <a:ext uri="{FF2B5EF4-FFF2-40B4-BE49-F238E27FC236}">
                <a16:creationId xmlns:a16="http://schemas.microsoft.com/office/drawing/2014/main" id="{7FF0D47B-C23B-D787-CD7F-326147F291E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74952" y="1103013"/>
            <a:ext cx="1344900" cy="13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63;p16">
            <a:extLst>
              <a:ext uri="{FF2B5EF4-FFF2-40B4-BE49-F238E27FC236}">
                <a16:creationId xmlns:a16="http://schemas.microsoft.com/office/drawing/2014/main" id="{CA5E86A0-773B-545C-45B4-AFC09DAE6605}"/>
              </a:ext>
            </a:extLst>
          </p:cNvPr>
          <p:cNvSpPr txBox="1"/>
          <p:nvPr/>
        </p:nvSpPr>
        <p:spPr>
          <a:xfrm>
            <a:off x="12087224" y="2640458"/>
            <a:ext cx="6000751" cy="665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0" i="0" u="none" strike="noStrike" cap="none" dirty="0">
                <a:solidFill>
                  <a:srgbClr val="403535"/>
                </a:solidFill>
                <a:latin typeface="Arimo"/>
                <a:ea typeface="Arimo"/>
                <a:cs typeface="Arimo"/>
                <a:sym typeface="Arimo"/>
              </a:rPr>
              <a:t>конфликт интересов и </a:t>
            </a: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0" i="0" u="none" strike="noStrike" cap="none" dirty="0">
                <a:solidFill>
                  <a:srgbClr val="403535"/>
                </a:solidFill>
                <a:latin typeface="Arimo"/>
                <a:ea typeface="Arimo"/>
                <a:cs typeface="Arimo"/>
                <a:sym typeface="Arimo"/>
              </a:rPr>
              <a:t>коррупция — </a:t>
            </a:r>
            <a:r>
              <a:rPr lang="ru-RU" sz="2400" b="0" i="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это не одно и то же. Иногда существует конфликт интересов</a:t>
            </a: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в отсутствие коррупции и наоборот. </a:t>
            </a: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Например, государственный служащий, занятый в процессе принятия решения,</a:t>
            </a: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в котором у него есть личная заинтересованность, может действовать справедливо и в рамках закона, и соответственно никакой коррупции нет. </a:t>
            </a: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403535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Другой государственный служащий мог взять взятку (коррупция) за принятие решения, которое бы он и так принял в любом случае без какого-либо конфликта интересов, связанного с его действиями.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8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55" y="0"/>
            <a:ext cx="16888258" cy="99119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12"/>
          <p:cNvGrpSpPr/>
          <p:nvPr/>
        </p:nvGrpSpPr>
        <p:grpSpPr>
          <a:xfrm>
            <a:off x="0" y="-144662"/>
            <a:ext cx="18288122" cy="1012785"/>
            <a:chOff x="0" y="-38100"/>
            <a:chExt cx="4816593" cy="266740"/>
          </a:xfrm>
        </p:grpSpPr>
        <p:sp>
          <p:nvSpPr>
            <p:cNvPr id="154" name="Google Shape;154;p12"/>
            <p:cNvSpPr/>
            <p:nvPr/>
          </p:nvSpPr>
          <p:spPr>
            <a:xfrm>
              <a:off x="0" y="0"/>
              <a:ext cx="4816592" cy="228640"/>
            </a:xfrm>
            <a:custGeom>
              <a:avLst/>
              <a:gdLst/>
              <a:ahLst/>
              <a:cxnLst/>
              <a:rect l="l" t="t" r="r" b="b"/>
              <a:pathLst>
                <a:path w="4816592" h="2286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28640"/>
                  </a:lnTo>
                  <a:lnTo>
                    <a:pt x="0" y="228640"/>
                  </a:lnTo>
                  <a:close/>
                </a:path>
              </a:pathLst>
            </a:custGeom>
            <a:solidFill>
              <a:srgbClr val="743C26"/>
            </a:solidFill>
            <a:ln>
              <a:noFill/>
            </a:ln>
          </p:spPr>
        </p:sp>
        <p:sp>
          <p:nvSpPr>
            <p:cNvPr id="155" name="Google Shape;155;p12"/>
            <p:cNvSpPr txBox="1"/>
            <p:nvPr/>
          </p:nvSpPr>
          <p:spPr>
            <a:xfrm>
              <a:off x="0" y="-38100"/>
              <a:ext cx="4816593" cy="266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" name="Google Shape;156;p12"/>
          <p:cNvGrpSpPr/>
          <p:nvPr/>
        </p:nvGrpSpPr>
        <p:grpSpPr>
          <a:xfrm>
            <a:off x="1028700" y="375041"/>
            <a:ext cx="338458" cy="167005"/>
            <a:chOff x="0" y="12700"/>
            <a:chExt cx="451278" cy="222674"/>
          </a:xfrm>
        </p:grpSpPr>
        <p:cxnSp>
          <p:nvCxnSpPr>
            <p:cNvPr id="157" name="Google Shape;157;p12"/>
            <p:cNvCxnSpPr/>
            <p:nvPr/>
          </p:nvCxnSpPr>
          <p:spPr>
            <a:xfrm>
              <a:off x="0" y="124037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8" name="Google Shape;158;p12"/>
            <p:cNvCxnSpPr/>
            <p:nvPr/>
          </p:nvCxnSpPr>
          <p:spPr>
            <a:xfrm>
              <a:off x="0" y="12700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9" name="Google Shape;159;p12"/>
            <p:cNvCxnSpPr/>
            <p:nvPr/>
          </p:nvCxnSpPr>
          <p:spPr>
            <a:xfrm>
              <a:off x="0" y="235374"/>
              <a:ext cx="451278" cy="0"/>
            </a:xfrm>
            <a:prstGeom prst="straightConnector1">
              <a:avLst/>
            </a:prstGeom>
            <a:noFill/>
            <a:ln w="25400" cap="flat" cmpd="sng">
              <a:solidFill>
                <a:srgbClr val="FFEFE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68" name="Google Shape;168;p12"/>
          <p:cNvSpPr/>
          <p:nvPr/>
        </p:nvSpPr>
        <p:spPr>
          <a:xfrm rot="3612444">
            <a:off x="11092329" y="1475714"/>
            <a:ext cx="9330629" cy="11665638"/>
          </a:xfrm>
          <a:custGeom>
            <a:avLst/>
            <a:gdLst/>
            <a:ahLst/>
            <a:cxnLst/>
            <a:rect l="l" t="t" r="r" b="b"/>
            <a:pathLst>
              <a:path w="6264910" h="7832717" extrusionOk="0">
                <a:moveTo>
                  <a:pt x="3576320" y="392883"/>
                </a:moveTo>
                <a:cubicBezTo>
                  <a:pt x="4768850" y="614276"/>
                  <a:pt x="6264910" y="1229445"/>
                  <a:pt x="5435600" y="4009534"/>
                </a:cubicBezTo>
                <a:cubicBezTo>
                  <a:pt x="4606290" y="6789624"/>
                  <a:pt x="2889250" y="7283112"/>
                  <a:pt x="2059940" y="7587315"/>
                </a:cubicBezTo>
                <a:cubicBezTo>
                  <a:pt x="1230630" y="7832717"/>
                  <a:pt x="256540" y="7168189"/>
                  <a:pt x="600710" y="5530556"/>
                </a:cubicBezTo>
                <a:cubicBezTo>
                  <a:pt x="901700" y="4097416"/>
                  <a:pt x="0" y="2295850"/>
                  <a:pt x="86360" y="1116213"/>
                </a:cubicBezTo>
                <a:cubicBezTo>
                  <a:pt x="172720" y="0"/>
                  <a:pt x="2145030" y="142240"/>
                  <a:pt x="3576320" y="392883"/>
                </a:cubicBezTo>
                <a:close/>
              </a:path>
            </a:pathLst>
          </a:custGeom>
          <a:solidFill>
            <a:srgbClr val="F8E7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5" name="Google Shape;17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77313" y="3317621"/>
            <a:ext cx="5477851" cy="52930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E4EC7A-3FEE-55FF-E7FD-4D0DA86156AB}"/>
              </a:ext>
            </a:extLst>
          </p:cNvPr>
          <p:cNvSpPr txBox="1"/>
          <p:nvPr/>
        </p:nvSpPr>
        <p:spPr>
          <a:xfrm>
            <a:off x="1669736" y="3558742"/>
            <a:ext cx="1220342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Под личной заинтересованностью понимается</a:t>
            </a:r>
          </a:p>
          <a:p>
            <a:r>
              <a:rPr lang="ru-RU" sz="2400" dirty="0"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возможность получения доходов в виде денег, иного имущества, в том числе имущественных прав, услуг имущественного характера, результатов выполненных</a:t>
            </a:r>
          </a:p>
          <a:p>
            <a:r>
              <a:rPr lang="ru-RU" sz="2400" dirty="0"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работ или каких-либо выгод (преимуществ) лицом, замещающим должность государственной или муниципальной службы, и (или) состоящими с ним в близком</a:t>
            </a:r>
          </a:p>
          <a:p>
            <a:r>
              <a:rPr lang="ru-RU" sz="2400" dirty="0"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родстве или свойстве лицами (родителями, супругами, детьми, братьями, сестрами, </a:t>
            </a:r>
          </a:p>
          <a:p>
            <a:r>
              <a:rPr lang="ru-RU" sz="2400" dirty="0"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а также братьями, сестрами, родителями, детьми супругов и супругами детей), </a:t>
            </a:r>
          </a:p>
          <a:p>
            <a:r>
              <a:rPr lang="ru-RU" sz="2400" dirty="0"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Гражданами или организациями, с которыми лицо, замещающее должность, и (или)</a:t>
            </a:r>
          </a:p>
          <a:p>
            <a:r>
              <a:rPr lang="ru-RU" sz="2400" dirty="0"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лица, состоящие с ним в близком родстве или свойстве, связаны имущественными, корпоративными или иными близкими отношениями (ч. 2 ст.10 Федерального закона</a:t>
            </a:r>
          </a:p>
          <a:p>
            <a:r>
              <a:rPr lang="ru-RU" sz="2400" dirty="0"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от 25.12.2008 № 273-ФЗ «О противодействии коррупции»).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ocial Injustice Lawyer Job Description  ">
  <a:themeElements>
    <a:clrScheme name="Office">
      <a:dk1>
        <a:srgbClr val="000000"/>
      </a:dk1>
      <a:lt1>
        <a:srgbClr val="FFFFFF"/>
      </a:lt1>
      <a:dk2>
        <a:srgbClr val="FFCA1A"/>
      </a:dk2>
      <a:lt2>
        <a:srgbClr val="F6AE3C"/>
      </a:lt2>
      <a:accent1>
        <a:srgbClr val="F8BE62"/>
      </a:accent1>
      <a:accent2>
        <a:srgbClr val="512D15"/>
      </a:accent2>
      <a:accent3>
        <a:srgbClr val="FFEFE8"/>
      </a:accent3>
      <a:accent4>
        <a:srgbClr val="F8E7E0"/>
      </a:accent4>
      <a:accent5>
        <a:srgbClr val="743C26"/>
      </a:accent5>
      <a:accent6>
        <a:srgbClr val="653A2B"/>
      </a:accent6>
      <a:hlink>
        <a:srgbClr val="403535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2603</Words>
  <Application>Microsoft Office PowerPoint</Application>
  <PresentationFormat>Произвольный</PresentationFormat>
  <Paragraphs>146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Calibri</vt:lpstr>
      <vt:lpstr>Dela Gothic One</vt:lpstr>
      <vt:lpstr>Arimo</vt:lpstr>
      <vt:lpstr>Times New Roman</vt:lpstr>
      <vt:lpstr>Arial</vt:lpstr>
      <vt:lpstr>Social Injustice Lawyer Job Description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Забродина  Ольга Владимировна</dc:creator>
  <cp:lastModifiedBy>Забродина  Ольга Владимировна</cp:lastModifiedBy>
  <cp:revision>53</cp:revision>
  <cp:lastPrinted>2025-05-12T23:16:06Z</cp:lastPrinted>
  <dcterms:modified xsi:type="dcterms:W3CDTF">2025-05-13T01:44:20Z</dcterms:modified>
</cp:coreProperties>
</file>